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34"/>
  </p:notesMasterIdLst>
  <p:sldIdLst>
    <p:sldId id="368" r:id="rId2"/>
    <p:sldId id="257" r:id="rId3"/>
    <p:sldId id="1362" r:id="rId4"/>
    <p:sldId id="1377" r:id="rId5"/>
    <p:sldId id="1378" r:id="rId6"/>
    <p:sldId id="1379" r:id="rId7"/>
    <p:sldId id="278" r:id="rId8"/>
    <p:sldId id="272" r:id="rId9"/>
    <p:sldId id="279" r:id="rId10"/>
    <p:sldId id="280" r:id="rId11"/>
    <p:sldId id="1273" r:id="rId12"/>
    <p:sldId id="1403" r:id="rId13"/>
    <p:sldId id="1407" r:id="rId14"/>
    <p:sldId id="1408" r:id="rId15"/>
    <p:sldId id="1404" r:id="rId16"/>
    <p:sldId id="1405" r:id="rId17"/>
    <p:sldId id="1298" r:id="rId18"/>
    <p:sldId id="1286" r:id="rId19"/>
    <p:sldId id="1300" r:id="rId20"/>
    <p:sldId id="1282" r:id="rId21"/>
    <p:sldId id="1309" r:id="rId22"/>
    <p:sldId id="1310" r:id="rId23"/>
    <p:sldId id="1409" r:id="rId24"/>
    <p:sldId id="1829" r:id="rId25"/>
    <p:sldId id="1838" r:id="rId26"/>
    <p:sldId id="1839" r:id="rId27"/>
    <p:sldId id="1841" r:id="rId28"/>
    <p:sldId id="1842" r:id="rId29"/>
    <p:sldId id="1512" r:id="rId30"/>
    <p:sldId id="3351" r:id="rId31"/>
    <p:sldId id="3350" r:id="rId32"/>
    <p:sldId id="1406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3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9E1435"/>
    <a:srgbClr val="B9CDE6"/>
    <a:srgbClr val="C72D03"/>
    <a:srgbClr val="6805F9"/>
    <a:srgbClr val="5E05E1"/>
    <a:srgbClr val="9D1B1E"/>
    <a:srgbClr val="9D2235"/>
    <a:srgbClr val="990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46" autoAdjust="0"/>
    <p:restoredTop sz="91837" autoAdjust="0"/>
  </p:normalViewPr>
  <p:slideViewPr>
    <p:cSldViewPr snapToGrid="0" snapToObjects="1" showGuides="1">
      <p:cViewPr varScale="1">
        <p:scale>
          <a:sx n="150" d="100"/>
          <a:sy n="150" d="100"/>
        </p:scale>
        <p:origin x="1536" y="168"/>
      </p:cViewPr>
      <p:guideLst>
        <p:guide orient="horz" pos="3073"/>
        <p:guide pos="3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3077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E9E5-287C-4A17-9ED7-3172FC57F926}" type="datetimeFigureOut">
              <a:rPr lang="en-US" smtClean="0"/>
              <a:pPr/>
              <a:t>5/30/25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0658-5AD6-4C67-8722-069F6A847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41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90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87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21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02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you really see that the epigenome is really driving some of these associations.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78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443D0-305C-7F70-C9EB-F5707E3A5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D2F3C1-4531-62DA-4A24-FCFD28A9D1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F6BBF1-D00D-3EEC-0CE9-795A6D2A4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you really see that the epigenome is really driving some of these associations.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62043-EDF5-269B-31BD-73D3FF590D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141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FF61A-A2C3-D69A-CE17-F007DAD01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D4301-258E-612A-878F-52763A8C03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175E1D-F224-1653-2CCA-109C150D4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you really see that the epigenome is really driving some of these associations.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9B8B1-876D-1BF3-8FEE-4E4128E6C8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50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034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19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21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09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01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15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04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06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33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14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78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FFAE-907E-D948-9740-D36452369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901E0-EE59-0D41-AD39-105B2BA4D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5FBF1-6690-CF40-8F72-E3278148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D1BE-5587-6C4B-8900-F8665D3E3130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0ECEB-22F1-654A-BFE2-FC224DFC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DC62-2BBA-F74E-93B9-3EDFE5A1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DDC-86F6-3648-866B-85036D65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1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1000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E6819-43E3-46F8-B086-447938004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0D7C3-B0F5-9E48-848B-EC490A2DF25E}" type="datetimeFigureOut">
              <a:rPr lang="en-US" smtClean="0"/>
              <a:t>5/30/25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BD62E6-B764-1F4A-BDB1-4C1206232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00F3A-2782-7A94-3C4D-4955769A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87221-7C37-2E4E-9F70-D37D30F85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08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4FC035-0845-3A47-B559-422E342BC033}"/>
              </a:ext>
            </a:extLst>
          </p:cNvPr>
          <p:cNvSpPr txBox="1">
            <a:spLocks/>
          </p:cNvSpPr>
          <p:nvPr userDrawn="1"/>
        </p:nvSpPr>
        <p:spPr>
          <a:xfrm>
            <a:off x="-1941" y="4639938"/>
            <a:ext cx="9153676" cy="518313"/>
          </a:xfrm>
          <a:prstGeom prst="rect">
            <a:avLst/>
          </a:prstGeom>
          <a:solidFill>
            <a:srgbClr val="9E143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903" y="4629143"/>
            <a:ext cx="2443198" cy="51435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-1941" y="4320461"/>
            <a:ext cx="837790" cy="83779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525675" y="0"/>
            <a:ext cx="361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May 28-30,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61B17-8638-252B-9578-74CE7405386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961622" y="4652290"/>
            <a:ext cx="1057591" cy="4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0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9.png"/><Relationship Id="rId7" Type="http://schemas.openxmlformats.org/officeDocument/2006/relationships/image" Target="../media/image80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emf"/><Relationship Id="rId5" Type="http://schemas.openxmlformats.org/officeDocument/2006/relationships/image" Target="../media/image4.emf"/><Relationship Id="rId4" Type="http://schemas.openxmlformats.org/officeDocument/2006/relationships/image" Target="../media/image5.emf"/><Relationship Id="rId9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jpeg"/><Relationship Id="rId5" Type="http://schemas.openxmlformats.org/officeDocument/2006/relationships/image" Target="../media/image1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jpeg"/><Relationship Id="rId5" Type="http://schemas.openxmlformats.org/officeDocument/2006/relationships/image" Target="../media/image1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jpeg"/><Relationship Id="rId5" Type="http://schemas.openxmlformats.org/officeDocument/2006/relationships/image" Target="../media/image1.pn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34" Type="http://schemas.openxmlformats.org/officeDocument/2006/relationships/image" Target="../media/image52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51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21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17.png"/><Relationship Id="rId36" Type="http://schemas.openxmlformats.org/officeDocument/2006/relationships/image" Target="../media/image54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20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19.png"/><Relationship Id="rId35" Type="http://schemas.openxmlformats.org/officeDocument/2006/relationships/image" Target="../media/image53.png"/><Relationship Id="rId8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214" y="624467"/>
            <a:ext cx="9129299" cy="311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Multi-omics Boot Camp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Analysis of Omics Data for Research Studies</a:t>
            </a:r>
          </a:p>
          <a:p>
            <a:pPr algn="ctr">
              <a:spcBef>
                <a:spcPct val="0"/>
              </a:spcBef>
              <a:defRPr/>
            </a:pPr>
            <a:endParaRPr lang="en-US" sz="3600" b="1" dirty="0">
              <a:solidFill>
                <a:srgbClr val="990014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Latent Mediation</a:t>
            </a:r>
          </a:p>
        </p:txBody>
      </p:sp>
    </p:spTree>
    <p:extLst>
      <p:ext uri="{BB962C8B-B14F-4D97-AF65-F5344CB8AC3E}">
        <p14:creationId xmlns:p14="http://schemas.microsoft.com/office/powerpoint/2010/main" val="3766462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7C98AC2-094C-BF47-9AC7-0D87760D6EFB}"/>
              </a:ext>
            </a:extLst>
          </p:cNvPr>
          <p:cNvGrpSpPr/>
          <p:nvPr/>
        </p:nvGrpSpPr>
        <p:grpSpPr>
          <a:xfrm>
            <a:off x="5583348" y="3520725"/>
            <a:ext cx="606902" cy="507831"/>
            <a:chOff x="8092627" y="4165853"/>
            <a:chExt cx="809202" cy="67710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025E6AE-E2C8-EA4C-A8B4-DA873361CD6C}"/>
                </a:ext>
              </a:extLst>
            </p:cNvPr>
            <p:cNvSpPr/>
            <p:nvPr/>
          </p:nvSpPr>
          <p:spPr>
            <a:xfrm>
              <a:off x="8092627" y="4165862"/>
              <a:ext cx="809202" cy="64632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2835757-D522-EA4F-9DF4-FBE570CC8248}"/>
                    </a:ext>
                  </a:extLst>
                </p:cNvPr>
                <p:cNvSpPr txBox="1"/>
                <p:nvPr/>
              </p:nvSpPr>
              <p:spPr>
                <a:xfrm>
                  <a:off x="8281074" y="4165853"/>
                  <a:ext cx="614222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700" b="1" i="1">
                            <a:latin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en-US" sz="135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2835757-D522-EA4F-9DF4-FBE570CC82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1074" y="4165853"/>
                  <a:ext cx="614222" cy="677108"/>
                </a:xfrm>
                <a:prstGeom prst="rect">
                  <a:avLst/>
                </a:prstGeom>
                <a:blipFill>
                  <a:blip r:embed="rId2"/>
                  <a:stretch>
                    <a:fillRect l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C000324-AD31-1B42-9BB1-75BB8D382BD5}"/>
              </a:ext>
            </a:extLst>
          </p:cNvPr>
          <p:cNvGrpSpPr/>
          <p:nvPr/>
        </p:nvGrpSpPr>
        <p:grpSpPr>
          <a:xfrm>
            <a:off x="2459647" y="3563757"/>
            <a:ext cx="677891" cy="507831"/>
            <a:chOff x="3108754" y="4686048"/>
            <a:chExt cx="1074283" cy="75634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CAEEDA2-1081-DC46-8491-479BDF28E0DC}"/>
                </a:ext>
              </a:extLst>
            </p:cNvPr>
            <p:cNvSpPr/>
            <p:nvPr/>
          </p:nvSpPr>
          <p:spPr>
            <a:xfrm>
              <a:off x="3108754" y="4686048"/>
              <a:ext cx="974698" cy="68906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9605692-DC58-2D4D-ADB9-1C6520AFDD18}"/>
                    </a:ext>
                  </a:extLst>
                </p:cNvPr>
                <p:cNvSpPr txBox="1"/>
                <p:nvPr/>
              </p:nvSpPr>
              <p:spPr>
                <a:xfrm>
                  <a:off x="3108754" y="4686048"/>
                  <a:ext cx="1074283" cy="75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7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135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9605692-DC58-2D4D-ADB9-1C6520AFDD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754" y="4686048"/>
                  <a:ext cx="1074283" cy="75634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AA6361-50B8-0149-8F2A-9429636957D4}"/>
              </a:ext>
            </a:extLst>
          </p:cNvPr>
          <p:cNvCxnSpPr>
            <a:cxnSpLocks/>
          </p:cNvCxnSpPr>
          <p:nvPr/>
        </p:nvCxnSpPr>
        <p:spPr>
          <a:xfrm>
            <a:off x="3144441" y="3758196"/>
            <a:ext cx="817948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F049FCC-2EC6-AC4E-BC9D-39FA481681D1}"/>
              </a:ext>
            </a:extLst>
          </p:cNvPr>
          <p:cNvSpPr/>
          <p:nvPr/>
        </p:nvSpPr>
        <p:spPr>
          <a:xfrm>
            <a:off x="4034235" y="3446608"/>
            <a:ext cx="609973" cy="6231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C21A10-680F-304A-878F-DFF825EC38F8}"/>
                  </a:ext>
                </a:extLst>
              </p:cNvPr>
              <p:cNvSpPr txBox="1"/>
              <p:nvPr/>
            </p:nvSpPr>
            <p:spPr>
              <a:xfrm>
                <a:off x="4122033" y="3501649"/>
                <a:ext cx="412144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en-US" sz="10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C21A10-680F-304A-878F-DFF825EC3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033" y="3501649"/>
                <a:ext cx="412144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3A72766-DE86-024A-9D5D-A6BC6856E337}"/>
              </a:ext>
            </a:extLst>
          </p:cNvPr>
          <p:cNvGrpSpPr/>
          <p:nvPr/>
        </p:nvGrpSpPr>
        <p:grpSpPr>
          <a:xfrm>
            <a:off x="3825790" y="2166450"/>
            <a:ext cx="1106411" cy="512825"/>
            <a:chOff x="5062824" y="3298785"/>
            <a:chExt cx="1753379" cy="763787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5A722D7-0BE0-1840-A995-8778D3AB0228}"/>
                </a:ext>
              </a:extLst>
            </p:cNvPr>
            <p:cNvSpPr/>
            <p:nvPr/>
          </p:nvSpPr>
          <p:spPr>
            <a:xfrm>
              <a:off x="5421693" y="3298785"/>
              <a:ext cx="966651" cy="69522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5761F10-E451-FE45-B6C0-CBF801BD67C8}"/>
                    </a:ext>
                  </a:extLst>
                </p:cNvPr>
                <p:cNvSpPr txBox="1"/>
                <p:nvPr/>
              </p:nvSpPr>
              <p:spPr>
                <a:xfrm>
                  <a:off x="5062824" y="3306223"/>
                  <a:ext cx="1753379" cy="75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700" b="1" i="1">
                            <a:latin typeface="Cambria Math" panose="02040503050406030204" pitchFamily="18" charset="0"/>
                          </a:rPr>
                          <m:t>𝑴</m:t>
                        </m:r>
                      </m:oMath>
                    </m:oMathPara>
                  </a14:m>
                  <a:endParaRPr lang="en-US" sz="27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5761F10-E451-FE45-B6C0-CBF801BD6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2824" y="3306223"/>
                  <a:ext cx="1753379" cy="75634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91AD86-2DFC-6644-88AE-323CB539A6F9}"/>
              </a:ext>
            </a:extLst>
          </p:cNvPr>
          <p:cNvCxnSpPr>
            <a:cxnSpLocks/>
            <a:stCxn id="12" idx="0"/>
            <a:endCxn id="15" idx="2"/>
          </p:cNvCxnSpPr>
          <p:nvPr/>
        </p:nvCxnSpPr>
        <p:spPr>
          <a:xfrm flipV="1">
            <a:off x="4339222" y="2633243"/>
            <a:ext cx="18007" cy="813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BD40E0-49F2-5745-81B9-B9C56D72DCAE}"/>
              </a:ext>
            </a:extLst>
          </p:cNvPr>
          <p:cNvCxnSpPr>
            <a:cxnSpLocks/>
          </p:cNvCxnSpPr>
          <p:nvPr/>
        </p:nvCxnSpPr>
        <p:spPr>
          <a:xfrm>
            <a:off x="4710589" y="3763100"/>
            <a:ext cx="86867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688733E-3AF7-0040-A486-8C10F3E96DDD}"/>
              </a:ext>
            </a:extLst>
          </p:cNvPr>
          <p:cNvSpPr/>
          <p:nvPr/>
        </p:nvSpPr>
        <p:spPr>
          <a:xfrm>
            <a:off x="3882591" y="2218028"/>
            <a:ext cx="935789" cy="1952417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4DB609-6E19-C94B-A2DF-932BB4AB3C9D}"/>
              </a:ext>
            </a:extLst>
          </p:cNvPr>
          <p:cNvSpPr/>
          <p:nvPr/>
        </p:nvSpPr>
        <p:spPr>
          <a:xfrm>
            <a:off x="2203145" y="3350838"/>
            <a:ext cx="2615234" cy="88849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17B12CB-84A8-7349-8E0D-881D81B9B5C9}"/>
              </a:ext>
            </a:extLst>
          </p:cNvPr>
          <p:cNvSpPr/>
          <p:nvPr/>
        </p:nvSpPr>
        <p:spPr>
          <a:xfrm>
            <a:off x="3882591" y="3324423"/>
            <a:ext cx="2615234" cy="86614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E2467D-19A2-A949-B45A-82CE31E62BBB}"/>
              </a:ext>
            </a:extLst>
          </p:cNvPr>
          <p:cNvSpPr txBox="1"/>
          <p:nvPr/>
        </p:nvSpPr>
        <p:spPr>
          <a:xfrm>
            <a:off x="143404" y="3471919"/>
            <a:ext cx="1464996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Exposure effect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1F2790-5E03-E148-88F6-28FEBB7BD476}"/>
              </a:ext>
            </a:extLst>
          </p:cNvPr>
          <p:cNvCxnSpPr>
            <a:cxnSpLocks/>
          </p:cNvCxnSpPr>
          <p:nvPr/>
        </p:nvCxnSpPr>
        <p:spPr>
          <a:xfrm flipV="1">
            <a:off x="1623338" y="3795085"/>
            <a:ext cx="569289" cy="276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2F59B0F-997E-C741-8E55-F8FAD41B5965}"/>
              </a:ext>
            </a:extLst>
          </p:cNvPr>
          <p:cNvSpPr txBox="1"/>
          <p:nvPr/>
        </p:nvSpPr>
        <p:spPr>
          <a:xfrm>
            <a:off x="5402854" y="2175019"/>
            <a:ext cx="1097144" cy="64633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effect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E8FEE3-81B4-8A46-B665-160B3947826F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4800228" y="2498185"/>
            <a:ext cx="602626" cy="231039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C8C28A3-FA71-D042-9F1D-FBB1F5241412}"/>
              </a:ext>
            </a:extLst>
          </p:cNvPr>
          <p:cNvSpPr txBox="1"/>
          <p:nvPr/>
        </p:nvSpPr>
        <p:spPr>
          <a:xfrm>
            <a:off x="7262793" y="3457043"/>
            <a:ext cx="1412739" cy="6463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Outcome  effect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7D632C-3ADD-5E42-822B-95D2641BBC8F}"/>
              </a:ext>
            </a:extLst>
          </p:cNvPr>
          <p:cNvCxnSpPr>
            <a:cxnSpLocks/>
          </p:cNvCxnSpPr>
          <p:nvPr/>
        </p:nvCxnSpPr>
        <p:spPr>
          <a:xfrm flipH="1">
            <a:off x="6564047" y="3757496"/>
            <a:ext cx="671927" cy="56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16EFFC5-B565-2248-8B36-FA32EFC6C01C}"/>
              </a:ext>
            </a:extLst>
          </p:cNvPr>
          <p:cNvSpPr/>
          <p:nvPr/>
        </p:nvSpPr>
        <p:spPr>
          <a:xfrm>
            <a:off x="966730" y="1231135"/>
            <a:ext cx="6735332" cy="2644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C17FD5-938A-7D48-8FA6-33E39799F47B}"/>
                  </a:ext>
                </a:extLst>
              </p:cNvPr>
              <p:cNvSpPr txBox="1"/>
              <p:nvPr/>
            </p:nvSpPr>
            <p:spPr>
              <a:xfrm>
                <a:off x="628236" y="896126"/>
                <a:ext cx="75490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Aim: </a:t>
                </a:r>
              </a:p>
              <a:p>
                <a:pPr marL="342900" indent="-342900">
                  <a:buAutoNum type="arabicPeriod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Identify clusters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characterized by omics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and exposure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 the association between exposure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and outcome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through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C17FD5-938A-7D48-8FA6-33E39799F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36" y="896126"/>
                <a:ext cx="7549034" cy="1200329"/>
              </a:xfrm>
              <a:prstGeom prst="rect">
                <a:avLst/>
              </a:prstGeom>
              <a:blipFill>
                <a:blip r:embed="rId6"/>
                <a:stretch>
                  <a:fillRect l="-672" t="-208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itle 1">
            <a:extLst>
              <a:ext uri="{FF2B5EF4-FFF2-40B4-BE49-F238E27FC236}">
                <a16:creationId xmlns:a16="http://schemas.microsoft.com/office/drawing/2014/main" id="{FDC4C4FA-1B6F-B043-A5A6-D16611C47ADD}"/>
              </a:ext>
            </a:extLst>
          </p:cNvPr>
          <p:cNvSpPr txBox="1">
            <a:spLocks/>
          </p:cNvSpPr>
          <p:nvPr/>
        </p:nvSpPr>
        <p:spPr>
          <a:xfrm>
            <a:off x="10144" y="155648"/>
            <a:ext cx="9123712" cy="656460"/>
          </a:xfrm>
        </p:spPr>
        <p:txBody>
          <a:bodyPr anchor="b"/>
          <a:lstStyle>
            <a:lvl1pPr algn="ctr" defTabSz="4572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 Unknown Clustering Integrating omics Data</a:t>
            </a:r>
          </a:p>
        </p:txBody>
      </p:sp>
    </p:spTree>
    <p:extLst>
      <p:ext uri="{BB962C8B-B14F-4D97-AF65-F5344CB8AC3E}">
        <p14:creationId xmlns:p14="http://schemas.microsoft.com/office/powerpoint/2010/main" val="164683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4" grpId="0" animBg="1"/>
      <p:bldP spid="26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" y="130442"/>
            <a:ext cx="9123712" cy="656460"/>
          </a:xfrm>
        </p:spPr>
        <p:txBody>
          <a:bodyPr/>
          <a:lstStyle/>
          <a:p>
            <a:r>
              <a:rPr lang="en-US" sz="3200" b="1" dirty="0">
                <a:solidFill>
                  <a:srgbClr val="990000"/>
                </a:solidFill>
              </a:rPr>
              <a:t>LUCID: Joint Modeling via a Latent Cluster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0BD9D4-6ACD-4745-9698-1E1ABE439E66}"/>
              </a:ext>
            </a:extLst>
          </p:cNvPr>
          <p:cNvGrpSpPr/>
          <p:nvPr/>
        </p:nvGrpSpPr>
        <p:grpSpPr>
          <a:xfrm>
            <a:off x="4599873" y="1086368"/>
            <a:ext cx="3871374" cy="2503656"/>
            <a:chOff x="3699607" y="797118"/>
            <a:chExt cx="5236020" cy="296504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AB337D9-4F9B-3949-9776-6BD9669E1314}"/>
                </a:ext>
              </a:extLst>
            </p:cNvPr>
            <p:cNvGrpSpPr/>
            <p:nvPr/>
          </p:nvGrpSpPr>
          <p:grpSpPr>
            <a:xfrm>
              <a:off x="3699607" y="797118"/>
              <a:ext cx="5236020" cy="2729849"/>
              <a:chOff x="-165962" y="-71546"/>
              <a:chExt cx="7595462" cy="3984785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14A50DC-5FB1-F14D-B19F-08997B0F981D}"/>
                  </a:ext>
                </a:extLst>
              </p:cNvPr>
              <p:cNvSpPr/>
              <p:nvPr/>
            </p:nvSpPr>
            <p:spPr>
              <a:xfrm>
                <a:off x="3016134" y="0"/>
                <a:ext cx="1143000" cy="1143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b="1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M</a:t>
                </a:r>
                <a:endParaRPr lang="en-US" sz="1200" b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69C0BF-769B-BD45-B3B2-E98C6A377432}"/>
                  </a:ext>
                </a:extLst>
              </p:cNvPr>
              <p:cNvSpPr/>
              <p:nvPr/>
            </p:nvSpPr>
            <p:spPr>
              <a:xfrm>
                <a:off x="-165962" y="2756553"/>
                <a:ext cx="1143000" cy="1143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E/G</a:t>
                </a:r>
                <a:endParaRPr lang="en-US" sz="1000" b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87F55CA-3FE9-4942-AE66-AEE74317AD95}"/>
                  </a:ext>
                </a:extLst>
              </p:cNvPr>
              <p:cNvSpPr/>
              <p:nvPr/>
            </p:nvSpPr>
            <p:spPr>
              <a:xfrm>
                <a:off x="6286500" y="2732139"/>
                <a:ext cx="1143000" cy="1143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Y</a:t>
                </a:r>
                <a:endParaRPr lang="en-US" sz="120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35BE505-55E0-9E40-B1EF-B4F96CD17BE0}"/>
                  </a:ext>
                </a:extLst>
              </p:cNvPr>
              <p:cNvSpPr/>
              <p:nvPr/>
            </p:nvSpPr>
            <p:spPr>
              <a:xfrm>
                <a:off x="2996381" y="2694039"/>
                <a:ext cx="1219200" cy="1219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L</a:t>
                </a:r>
                <a:endParaRPr lang="en-US" sz="12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2E52C00-3122-C243-97B4-607A17821C38}"/>
                  </a:ext>
                </a:extLst>
              </p:cNvPr>
              <p:cNvSpPr/>
              <p:nvPr/>
            </p:nvSpPr>
            <p:spPr>
              <a:xfrm>
                <a:off x="1388666" y="-71546"/>
                <a:ext cx="581001" cy="5911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200" i="1" dirty="0">
                    <a:solidFill>
                      <a:schemeClr val="tx1"/>
                    </a:solidFill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δ</a:t>
                </a:r>
                <a:endParaRPr lang="en-US" sz="1200" i="1" dirty="0">
                  <a:solidFill>
                    <a:schemeClr val="tx1"/>
                  </a:solidFill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5C939F1-17C3-344F-B3F8-0E8A8244FAB9}"/>
                  </a:ext>
                </a:extLst>
              </p:cNvPr>
              <p:cNvSpPr/>
              <p:nvPr/>
            </p:nvSpPr>
            <p:spPr>
              <a:xfrm>
                <a:off x="1432243" y="1166925"/>
                <a:ext cx="581001" cy="5911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l-GR" sz="2000" b="1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Σ</a:t>
                </a:r>
                <a:endParaRPr lang="en-US" sz="1100" b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ED91FFC-EF8F-E441-91AA-ECE4410CAFF1}"/>
                  </a:ext>
                </a:extLst>
              </p:cNvPr>
              <p:cNvSpPr/>
              <p:nvPr/>
            </p:nvSpPr>
            <p:spPr>
              <a:xfrm>
                <a:off x="1641834" y="2491827"/>
                <a:ext cx="584426" cy="59058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l-GR" sz="2000" b="1" i="1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β</a:t>
                </a:r>
                <a:endParaRPr lang="en-US" sz="2000" b="1" i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8EA289B-6307-4C46-8F29-E6B44764D686}"/>
                  </a:ext>
                </a:extLst>
              </p:cNvPr>
              <p:cNvCxnSpPr>
                <a:cxnSpLocks/>
                <a:stCxn id="7" idx="3"/>
                <a:endCxn id="9" idx="2"/>
              </p:cNvCxnSpPr>
              <p:nvPr/>
            </p:nvCxnSpPr>
            <p:spPr>
              <a:xfrm flipV="1">
                <a:off x="977038" y="3303640"/>
                <a:ext cx="2019344" cy="24414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3CBA190-3E68-5D47-BA3B-0A25E7D27C3C}"/>
                  </a:ext>
                </a:extLst>
              </p:cNvPr>
              <p:cNvCxnSpPr/>
              <p:nvPr/>
            </p:nvCxnSpPr>
            <p:spPr>
              <a:xfrm>
                <a:off x="4215581" y="3303639"/>
                <a:ext cx="2070919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83EDC11-891E-F245-A151-9789FA2C3CAC}"/>
                  </a:ext>
                </a:extLst>
              </p:cNvPr>
              <p:cNvCxnSpPr>
                <a:cxnSpLocks/>
                <a:stCxn id="12" idx="6"/>
              </p:cNvCxnSpPr>
              <p:nvPr/>
            </p:nvCxnSpPr>
            <p:spPr>
              <a:xfrm>
                <a:off x="2226260" y="2787120"/>
                <a:ext cx="820372" cy="209905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25FC7A-7B91-CC4A-9FAA-ACE0BDF016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60046" y="3336480"/>
                <a:ext cx="621871" cy="371811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1879607-28C8-2248-9679-C515D29CADAE}"/>
                  </a:ext>
                </a:extLst>
              </p:cNvPr>
              <p:cNvCxnSpPr>
                <a:cxnSpLocks/>
                <a:stCxn id="11" idx="6"/>
              </p:cNvCxnSpPr>
              <p:nvPr/>
            </p:nvCxnSpPr>
            <p:spPr>
              <a:xfrm flipV="1">
                <a:off x="2013244" y="791503"/>
                <a:ext cx="1002892" cy="670973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DE8C1B6-6279-3B41-9354-0B3327C5E39F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1969667" y="224004"/>
                <a:ext cx="1046467" cy="347497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A7B5CF5-1FAE-1F42-B5FC-0C03CCAC6180}"/>
                  </a:ext>
                </a:extLst>
              </p:cNvPr>
              <p:cNvCxnSpPr/>
              <p:nvPr/>
            </p:nvCxnSpPr>
            <p:spPr>
              <a:xfrm flipH="1" flipV="1">
                <a:off x="3587634" y="1128493"/>
                <a:ext cx="18347" cy="155103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483F8E-C357-104B-8A53-4CB15BAD575F}"/>
                </a:ext>
              </a:extLst>
            </p:cNvPr>
            <p:cNvSpPr txBox="1"/>
            <p:nvPr/>
          </p:nvSpPr>
          <p:spPr>
            <a:xfrm>
              <a:off x="7373788" y="3324766"/>
              <a:ext cx="312905" cy="437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i="1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γ</a:t>
              </a:r>
              <a:endParaRPr lang="en-US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91CBB8-C3A4-9C4F-959D-13B8314A4EF7}"/>
                </a:ext>
              </a:extLst>
            </p:cNvPr>
            <p:cNvSpPr/>
            <p:nvPr/>
          </p:nvSpPr>
          <p:spPr>
            <a:xfrm>
              <a:off x="7322024" y="3324671"/>
              <a:ext cx="402881" cy="4045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2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7C32FDA-0728-AA43-AAE6-61909BD84B62}"/>
              </a:ext>
            </a:extLst>
          </p:cNvPr>
          <p:cNvSpPr txBox="1"/>
          <p:nvPr/>
        </p:nvSpPr>
        <p:spPr>
          <a:xfrm>
            <a:off x="3381375" y="4688489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 et al. </a:t>
            </a:r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Bioinformatics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49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" y="130442"/>
            <a:ext cx="9123712" cy="656460"/>
          </a:xfrm>
        </p:spPr>
        <p:txBody>
          <a:bodyPr/>
          <a:lstStyle/>
          <a:p>
            <a:r>
              <a:rPr lang="en-US" sz="3200" b="1" dirty="0">
                <a:solidFill>
                  <a:srgbClr val="990000"/>
                </a:solidFill>
              </a:rPr>
              <a:t>LUCID: Joint Modeling via a Latent Cluster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0BD9D4-6ACD-4745-9698-1E1ABE439E66}"/>
              </a:ext>
            </a:extLst>
          </p:cNvPr>
          <p:cNvGrpSpPr/>
          <p:nvPr/>
        </p:nvGrpSpPr>
        <p:grpSpPr>
          <a:xfrm>
            <a:off x="4388884" y="1086368"/>
            <a:ext cx="4082362" cy="2764944"/>
            <a:chOff x="3414246" y="797118"/>
            <a:chExt cx="5521381" cy="32744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AB337D9-4F9B-3949-9776-6BD9669E1314}"/>
                </a:ext>
              </a:extLst>
            </p:cNvPr>
            <p:cNvGrpSpPr/>
            <p:nvPr/>
          </p:nvGrpSpPr>
          <p:grpSpPr>
            <a:xfrm>
              <a:off x="3699607" y="797118"/>
              <a:ext cx="5236020" cy="2729849"/>
              <a:chOff x="-165962" y="-71546"/>
              <a:chExt cx="7595462" cy="3984785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14A50DC-5FB1-F14D-B19F-08997B0F981D}"/>
                  </a:ext>
                </a:extLst>
              </p:cNvPr>
              <p:cNvSpPr/>
              <p:nvPr/>
            </p:nvSpPr>
            <p:spPr>
              <a:xfrm>
                <a:off x="3016134" y="0"/>
                <a:ext cx="1143000" cy="1143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b="1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M</a:t>
                </a:r>
                <a:endParaRPr lang="en-US" sz="1200" b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69C0BF-769B-BD45-B3B2-E98C6A377432}"/>
                  </a:ext>
                </a:extLst>
              </p:cNvPr>
              <p:cNvSpPr/>
              <p:nvPr/>
            </p:nvSpPr>
            <p:spPr>
              <a:xfrm>
                <a:off x="-165962" y="2756553"/>
                <a:ext cx="1143000" cy="1143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E/G</a:t>
                </a:r>
                <a:endParaRPr lang="en-US" sz="1000" b="1" dirty="0">
                  <a:solidFill>
                    <a:schemeClr val="tx1"/>
                  </a:solidFill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87F55CA-3FE9-4942-AE66-AEE74317AD95}"/>
                  </a:ext>
                </a:extLst>
              </p:cNvPr>
              <p:cNvSpPr/>
              <p:nvPr/>
            </p:nvSpPr>
            <p:spPr>
              <a:xfrm>
                <a:off x="6286500" y="2732139"/>
                <a:ext cx="1143000" cy="1143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Y</a:t>
                </a:r>
                <a:endParaRPr lang="en-US" sz="120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35BE505-55E0-9E40-B1EF-B4F96CD17BE0}"/>
                  </a:ext>
                </a:extLst>
              </p:cNvPr>
              <p:cNvSpPr/>
              <p:nvPr/>
            </p:nvSpPr>
            <p:spPr>
              <a:xfrm>
                <a:off x="2996381" y="2694039"/>
                <a:ext cx="1219200" cy="1219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L</a:t>
                </a:r>
                <a:endParaRPr lang="en-US" sz="12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2E52C00-3122-C243-97B4-607A17821C38}"/>
                  </a:ext>
                </a:extLst>
              </p:cNvPr>
              <p:cNvSpPr/>
              <p:nvPr/>
            </p:nvSpPr>
            <p:spPr>
              <a:xfrm>
                <a:off x="1388666" y="-71546"/>
                <a:ext cx="581001" cy="5911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200" i="1" dirty="0">
                    <a:solidFill>
                      <a:schemeClr val="tx1"/>
                    </a:solidFill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δ</a:t>
                </a:r>
                <a:endParaRPr lang="en-US" sz="1200" i="1" dirty="0">
                  <a:solidFill>
                    <a:schemeClr val="tx1"/>
                  </a:solidFill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5C939F1-17C3-344F-B3F8-0E8A8244FAB9}"/>
                  </a:ext>
                </a:extLst>
              </p:cNvPr>
              <p:cNvSpPr/>
              <p:nvPr/>
            </p:nvSpPr>
            <p:spPr>
              <a:xfrm>
                <a:off x="1432243" y="1166925"/>
                <a:ext cx="581001" cy="5911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l-GR" sz="2000" b="1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Σ</a:t>
                </a:r>
                <a:endParaRPr lang="en-US" sz="1100" b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ED91FFC-EF8F-E441-91AA-ECE4410CAFF1}"/>
                  </a:ext>
                </a:extLst>
              </p:cNvPr>
              <p:cNvSpPr/>
              <p:nvPr/>
            </p:nvSpPr>
            <p:spPr>
              <a:xfrm>
                <a:off x="1641834" y="2491827"/>
                <a:ext cx="584426" cy="59058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l-GR" sz="2000" b="1" i="1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β</a:t>
                </a:r>
                <a:endParaRPr lang="en-US" sz="2000" b="1" i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8EA289B-6307-4C46-8F29-E6B44764D686}"/>
                  </a:ext>
                </a:extLst>
              </p:cNvPr>
              <p:cNvCxnSpPr>
                <a:cxnSpLocks/>
                <a:stCxn id="7" idx="3"/>
                <a:endCxn id="9" idx="2"/>
              </p:cNvCxnSpPr>
              <p:nvPr/>
            </p:nvCxnSpPr>
            <p:spPr>
              <a:xfrm flipV="1">
                <a:off x="977038" y="3303640"/>
                <a:ext cx="2019344" cy="24414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3CBA190-3E68-5D47-BA3B-0A25E7D27C3C}"/>
                  </a:ext>
                </a:extLst>
              </p:cNvPr>
              <p:cNvCxnSpPr/>
              <p:nvPr/>
            </p:nvCxnSpPr>
            <p:spPr>
              <a:xfrm>
                <a:off x="4215581" y="3303639"/>
                <a:ext cx="2070919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83EDC11-891E-F245-A151-9789FA2C3CAC}"/>
                  </a:ext>
                </a:extLst>
              </p:cNvPr>
              <p:cNvCxnSpPr>
                <a:cxnSpLocks/>
                <a:stCxn id="12" idx="6"/>
              </p:cNvCxnSpPr>
              <p:nvPr/>
            </p:nvCxnSpPr>
            <p:spPr>
              <a:xfrm>
                <a:off x="2226260" y="2787120"/>
                <a:ext cx="820372" cy="209905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25FC7A-7B91-CC4A-9FAA-ACE0BDF016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60046" y="3336480"/>
                <a:ext cx="621871" cy="371811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1879607-28C8-2248-9679-C515D29CADAE}"/>
                  </a:ext>
                </a:extLst>
              </p:cNvPr>
              <p:cNvCxnSpPr>
                <a:cxnSpLocks/>
                <a:stCxn id="11" idx="6"/>
              </p:cNvCxnSpPr>
              <p:nvPr/>
            </p:nvCxnSpPr>
            <p:spPr>
              <a:xfrm flipV="1">
                <a:off x="2013244" y="791503"/>
                <a:ext cx="1002892" cy="670973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DE8C1B6-6279-3B41-9354-0B3327C5E39F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1969667" y="224004"/>
                <a:ext cx="1046467" cy="347497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A7B5CF5-1FAE-1F42-B5FC-0C03CCAC6180}"/>
                  </a:ext>
                </a:extLst>
              </p:cNvPr>
              <p:cNvCxnSpPr/>
              <p:nvPr/>
            </p:nvCxnSpPr>
            <p:spPr>
              <a:xfrm flipH="1" flipV="1">
                <a:off x="3587634" y="1128493"/>
                <a:ext cx="18347" cy="155103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E112D1D-E758-784D-B9EE-5329056FD46A}"/>
                </a:ext>
              </a:extLst>
            </p:cNvPr>
            <p:cNvSpPr/>
            <p:nvPr/>
          </p:nvSpPr>
          <p:spPr>
            <a:xfrm>
              <a:off x="3414246" y="2370917"/>
              <a:ext cx="3407343" cy="170068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483F8E-C357-104B-8A53-4CB15BAD575F}"/>
                </a:ext>
              </a:extLst>
            </p:cNvPr>
            <p:cNvSpPr txBox="1"/>
            <p:nvPr/>
          </p:nvSpPr>
          <p:spPr>
            <a:xfrm>
              <a:off x="7373788" y="3324766"/>
              <a:ext cx="312906" cy="437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i="1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γ</a:t>
              </a:r>
              <a:endParaRPr lang="en-US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91CBB8-C3A4-9C4F-959D-13B8314A4EF7}"/>
                </a:ext>
              </a:extLst>
            </p:cNvPr>
            <p:cNvSpPr/>
            <p:nvPr/>
          </p:nvSpPr>
          <p:spPr>
            <a:xfrm>
              <a:off x="7322024" y="3324671"/>
              <a:ext cx="402881" cy="4045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2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/>
                <a:cs typeface="Arial" panose="020B0604020202020204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25D1C97-CBC6-2743-A61D-448FE34631A7}"/>
              </a:ext>
            </a:extLst>
          </p:cNvPr>
          <p:cNvSpPr txBox="1"/>
          <p:nvPr/>
        </p:nvSpPr>
        <p:spPr>
          <a:xfrm>
            <a:off x="1638121" y="4720910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 et al. </a:t>
            </a:r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Bioinformatics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1AD222-FF4E-EB45-B47D-065F11E0AF6D}"/>
                  </a:ext>
                </a:extLst>
              </p:cNvPr>
              <p:cNvSpPr txBox="1"/>
              <p:nvPr/>
            </p:nvSpPr>
            <p:spPr>
              <a:xfrm>
                <a:off x="119274" y="739773"/>
                <a:ext cx="5164619" cy="780022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1AD222-FF4E-EB45-B47D-065F11E0A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74" y="739773"/>
                <a:ext cx="5164619" cy="780022"/>
              </a:xfrm>
              <a:prstGeom prst="rect">
                <a:avLst/>
              </a:prstGeom>
              <a:blipFill>
                <a:blip r:embed="rId3"/>
                <a:stretch>
                  <a:fillRect l="-1463" t="-26154" r="-1220" b="-113846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596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" y="130442"/>
            <a:ext cx="9123712" cy="656460"/>
          </a:xfrm>
        </p:spPr>
        <p:txBody>
          <a:bodyPr/>
          <a:lstStyle/>
          <a:p>
            <a:r>
              <a:rPr lang="en-US" sz="3200" b="1" dirty="0">
                <a:solidFill>
                  <a:srgbClr val="990000"/>
                </a:solidFill>
              </a:rPr>
              <a:t>LUCID: Joint Modeling via a Latent Cluster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0BD9D4-6ACD-4745-9698-1E1ABE439E66}"/>
              </a:ext>
            </a:extLst>
          </p:cNvPr>
          <p:cNvGrpSpPr/>
          <p:nvPr/>
        </p:nvGrpSpPr>
        <p:grpSpPr>
          <a:xfrm>
            <a:off x="4388884" y="754911"/>
            <a:ext cx="4082362" cy="3096401"/>
            <a:chOff x="3414246" y="404578"/>
            <a:chExt cx="5521381" cy="366702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AB337D9-4F9B-3949-9776-6BD9669E1314}"/>
                </a:ext>
              </a:extLst>
            </p:cNvPr>
            <p:cNvGrpSpPr/>
            <p:nvPr/>
          </p:nvGrpSpPr>
          <p:grpSpPr>
            <a:xfrm>
              <a:off x="3699607" y="797118"/>
              <a:ext cx="5236020" cy="2729849"/>
              <a:chOff x="-165962" y="-71546"/>
              <a:chExt cx="7595462" cy="3984785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14A50DC-5FB1-F14D-B19F-08997B0F981D}"/>
                  </a:ext>
                </a:extLst>
              </p:cNvPr>
              <p:cNvSpPr/>
              <p:nvPr/>
            </p:nvSpPr>
            <p:spPr>
              <a:xfrm>
                <a:off x="3016134" y="0"/>
                <a:ext cx="1143000" cy="1143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b="1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M</a:t>
                </a:r>
                <a:endParaRPr lang="en-US" sz="1200" b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69C0BF-769B-BD45-B3B2-E98C6A377432}"/>
                  </a:ext>
                </a:extLst>
              </p:cNvPr>
              <p:cNvSpPr/>
              <p:nvPr/>
            </p:nvSpPr>
            <p:spPr>
              <a:xfrm>
                <a:off x="-165962" y="2756553"/>
                <a:ext cx="1143000" cy="1143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E/G</a:t>
                </a:r>
                <a:endParaRPr lang="en-US" sz="1000" b="1" dirty="0">
                  <a:solidFill>
                    <a:schemeClr val="tx1"/>
                  </a:solidFill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87F55CA-3FE9-4942-AE66-AEE74317AD95}"/>
                  </a:ext>
                </a:extLst>
              </p:cNvPr>
              <p:cNvSpPr/>
              <p:nvPr/>
            </p:nvSpPr>
            <p:spPr>
              <a:xfrm>
                <a:off x="6286500" y="2732139"/>
                <a:ext cx="1143000" cy="1143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Y</a:t>
                </a:r>
                <a:endParaRPr lang="en-US" sz="120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35BE505-55E0-9E40-B1EF-B4F96CD17BE0}"/>
                  </a:ext>
                </a:extLst>
              </p:cNvPr>
              <p:cNvSpPr/>
              <p:nvPr/>
            </p:nvSpPr>
            <p:spPr>
              <a:xfrm>
                <a:off x="2996381" y="2694039"/>
                <a:ext cx="1219200" cy="1219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L</a:t>
                </a:r>
                <a:endParaRPr lang="en-US" sz="12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2E52C00-3122-C243-97B4-607A17821C38}"/>
                  </a:ext>
                </a:extLst>
              </p:cNvPr>
              <p:cNvSpPr/>
              <p:nvPr/>
            </p:nvSpPr>
            <p:spPr>
              <a:xfrm>
                <a:off x="1388666" y="-71546"/>
                <a:ext cx="581001" cy="5911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200" i="1" dirty="0">
                    <a:solidFill>
                      <a:schemeClr val="tx1"/>
                    </a:solidFill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δ</a:t>
                </a:r>
                <a:endParaRPr lang="en-US" sz="1200" i="1" dirty="0">
                  <a:solidFill>
                    <a:schemeClr val="tx1"/>
                  </a:solidFill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5C939F1-17C3-344F-B3F8-0E8A8244FAB9}"/>
                  </a:ext>
                </a:extLst>
              </p:cNvPr>
              <p:cNvSpPr/>
              <p:nvPr/>
            </p:nvSpPr>
            <p:spPr>
              <a:xfrm>
                <a:off x="1432243" y="1166925"/>
                <a:ext cx="581001" cy="5911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l-GR" sz="2000" b="1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Σ</a:t>
                </a:r>
                <a:endParaRPr lang="en-US" sz="1100" b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ED91FFC-EF8F-E441-91AA-ECE4410CAFF1}"/>
                  </a:ext>
                </a:extLst>
              </p:cNvPr>
              <p:cNvSpPr/>
              <p:nvPr/>
            </p:nvSpPr>
            <p:spPr>
              <a:xfrm>
                <a:off x="1641834" y="2491827"/>
                <a:ext cx="584426" cy="59058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l-GR" sz="2000" b="1" i="1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β</a:t>
                </a:r>
                <a:endParaRPr lang="en-US" sz="2000" b="1" i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8EA289B-6307-4C46-8F29-E6B44764D686}"/>
                  </a:ext>
                </a:extLst>
              </p:cNvPr>
              <p:cNvCxnSpPr>
                <a:cxnSpLocks/>
                <a:stCxn id="7" idx="3"/>
                <a:endCxn id="9" idx="2"/>
              </p:cNvCxnSpPr>
              <p:nvPr/>
            </p:nvCxnSpPr>
            <p:spPr>
              <a:xfrm flipV="1">
                <a:off x="977038" y="3303640"/>
                <a:ext cx="2019344" cy="24414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3CBA190-3E68-5D47-BA3B-0A25E7D27C3C}"/>
                  </a:ext>
                </a:extLst>
              </p:cNvPr>
              <p:cNvCxnSpPr/>
              <p:nvPr/>
            </p:nvCxnSpPr>
            <p:spPr>
              <a:xfrm>
                <a:off x="4215581" y="3303639"/>
                <a:ext cx="2070919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83EDC11-891E-F245-A151-9789FA2C3CAC}"/>
                  </a:ext>
                </a:extLst>
              </p:cNvPr>
              <p:cNvCxnSpPr>
                <a:cxnSpLocks/>
                <a:stCxn id="12" idx="6"/>
              </p:cNvCxnSpPr>
              <p:nvPr/>
            </p:nvCxnSpPr>
            <p:spPr>
              <a:xfrm>
                <a:off x="2226260" y="2787120"/>
                <a:ext cx="820372" cy="209905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25FC7A-7B91-CC4A-9FAA-ACE0BDF016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60046" y="3336480"/>
                <a:ext cx="621871" cy="371811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1879607-28C8-2248-9679-C515D29CADAE}"/>
                  </a:ext>
                </a:extLst>
              </p:cNvPr>
              <p:cNvCxnSpPr>
                <a:cxnSpLocks/>
                <a:stCxn id="11" idx="6"/>
              </p:cNvCxnSpPr>
              <p:nvPr/>
            </p:nvCxnSpPr>
            <p:spPr>
              <a:xfrm flipV="1">
                <a:off x="2013244" y="791503"/>
                <a:ext cx="1002892" cy="670973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DE8C1B6-6279-3B41-9354-0B3327C5E39F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1969667" y="224004"/>
                <a:ext cx="1046467" cy="347497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A7B5CF5-1FAE-1F42-B5FC-0C03CCAC6180}"/>
                  </a:ext>
                </a:extLst>
              </p:cNvPr>
              <p:cNvCxnSpPr/>
              <p:nvPr/>
            </p:nvCxnSpPr>
            <p:spPr>
              <a:xfrm flipH="1" flipV="1">
                <a:off x="3587634" y="1128493"/>
                <a:ext cx="18347" cy="155103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E112D1D-E758-784D-B9EE-5329056FD46A}"/>
                </a:ext>
              </a:extLst>
            </p:cNvPr>
            <p:cNvSpPr/>
            <p:nvPr/>
          </p:nvSpPr>
          <p:spPr>
            <a:xfrm>
              <a:off x="3414246" y="2370917"/>
              <a:ext cx="3407343" cy="170068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675FE5E-191C-F349-82D4-1DB19DF814CF}"/>
                </a:ext>
              </a:extLst>
            </p:cNvPr>
            <p:cNvSpPr/>
            <p:nvPr/>
          </p:nvSpPr>
          <p:spPr>
            <a:xfrm>
              <a:off x="5318392" y="404578"/>
              <a:ext cx="2009544" cy="3311091"/>
            </a:xfrm>
            <a:prstGeom prst="ellipse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483F8E-C357-104B-8A53-4CB15BAD575F}"/>
                </a:ext>
              </a:extLst>
            </p:cNvPr>
            <p:cNvSpPr txBox="1"/>
            <p:nvPr/>
          </p:nvSpPr>
          <p:spPr>
            <a:xfrm>
              <a:off x="7373788" y="3324766"/>
              <a:ext cx="312906" cy="437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i="1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γ</a:t>
              </a:r>
              <a:endParaRPr lang="en-US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91CBB8-C3A4-9C4F-959D-13B8314A4EF7}"/>
                </a:ext>
              </a:extLst>
            </p:cNvPr>
            <p:cNvSpPr/>
            <p:nvPr/>
          </p:nvSpPr>
          <p:spPr>
            <a:xfrm>
              <a:off x="7322024" y="3324671"/>
              <a:ext cx="402881" cy="4045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2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/>
                <a:cs typeface="Arial" panose="020B0604020202020204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25D1C97-CBC6-2743-A61D-448FE34631A7}"/>
              </a:ext>
            </a:extLst>
          </p:cNvPr>
          <p:cNvSpPr txBox="1"/>
          <p:nvPr/>
        </p:nvSpPr>
        <p:spPr>
          <a:xfrm>
            <a:off x="1638121" y="4720910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 et al. </a:t>
            </a:r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Bioinformatics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1AD222-FF4E-EB45-B47D-065F11E0AF6D}"/>
                  </a:ext>
                </a:extLst>
              </p:cNvPr>
              <p:cNvSpPr txBox="1"/>
              <p:nvPr/>
            </p:nvSpPr>
            <p:spPr>
              <a:xfrm>
                <a:off x="119274" y="739773"/>
                <a:ext cx="5164619" cy="780022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1AD222-FF4E-EB45-B47D-065F11E0A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74" y="739773"/>
                <a:ext cx="5164619" cy="780022"/>
              </a:xfrm>
              <a:prstGeom prst="rect">
                <a:avLst/>
              </a:prstGeom>
              <a:blipFill>
                <a:blip r:embed="rId3"/>
                <a:stretch>
                  <a:fillRect l="-1463" t="-26154" r="-1220" b="-113846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D8AAADD-4529-4149-BAAE-C5CA06D7976D}"/>
                  </a:ext>
                </a:extLst>
              </p:cNvPr>
              <p:cNvSpPr txBox="1"/>
              <p:nvPr/>
            </p:nvSpPr>
            <p:spPr>
              <a:xfrm>
                <a:off x="115481" y="1688545"/>
                <a:ext cx="4018088" cy="369332"/>
              </a:xfrm>
              <a:prstGeom prst="rect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𝑀𝑉𝑁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D8AAADD-4529-4149-BAAE-C5CA06D79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1" y="1688545"/>
                <a:ext cx="4018088" cy="369332"/>
              </a:xfrm>
              <a:prstGeom prst="rect">
                <a:avLst/>
              </a:prstGeom>
              <a:blipFill>
                <a:blip r:embed="rId4"/>
                <a:stretch>
                  <a:fillRect l="-1875" r="-1875" b="-27273"/>
                </a:stretch>
              </a:blipFill>
              <a:ln w="3810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 descr="Table&#10;&#10;Description automatically generated">
            <a:extLst>
              <a:ext uri="{FF2B5EF4-FFF2-40B4-BE49-F238E27FC236}">
                <a16:creationId xmlns:a16="http://schemas.microsoft.com/office/drawing/2014/main" id="{E353D82A-A006-3895-B30E-6B750218D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90" y="2045642"/>
            <a:ext cx="3110200" cy="31028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E6C3F4-D84D-B170-8EE6-21B0EF610CBE}"/>
              </a:ext>
            </a:extLst>
          </p:cNvPr>
          <p:cNvSpPr txBox="1"/>
          <p:nvPr/>
        </p:nvSpPr>
        <p:spPr>
          <a:xfrm>
            <a:off x="4301029" y="4357718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Scrucca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2016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91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" y="130442"/>
            <a:ext cx="9123712" cy="656460"/>
          </a:xfrm>
        </p:spPr>
        <p:txBody>
          <a:bodyPr/>
          <a:lstStyle/>
          <a:p>
            <a:r>
              <a:rPr lang="en-US" sz="3200" b="1" dirty="0">
                <a:solidFill>
                  <a:srgbClr val="990000"/>
                </a:solidFill>
              </a:rPr>
              <a:t>LUCID: Joint Modeling via a Latent Cluster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0BD9D4-6ACD-4745-9698-1E1ABE439E66}"/>
              </a:ext>
            </a:extLst>
          </p:cNvPr>
          <p:cNvGrpSpPr/>
          <p:nvPr/>
        </p:nvGrpSpPr>
        <p:grpSpPr>
          <a:xfrm>
            <a:off x="4388884" y="754911"/>
            <a:ext cx="4082362" cy="3096401"/>
            <a:chOff x="3414246" y="404578"/>
            <a:chExt cx="5521381" cy="366702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AB337D9-4F9B-3949-9776-6BD9669E1314}"/>
                </a:ext>
              </a:extLst>
            </p:cNvPr>
            <p:cNvGrpSpPr/>
            <p:nvPr/>
          </p:nvGrpSpPr>
          <p:grpSpPr>
            <a:xfrm>
              <a:off x="3699607" y="797118"/>
              <a:ext cx="5236020" cy="2729849"/>
              <a:chOff x="-165962" y="-71546"/>
              <a:chExt cx="7595462" cy="3984785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14A50DC-5FB1-F14D-B19F-08997B0F981D}"/>
                  </a:ext>
                </a:extLst>
              </p:cNvPr>
              <p:cNvSpPr/>
              <p:nvPr/>
            </p:nvSpPr>
            <p:spPr>
              <a:xfrm>
                <a:off x="3016134" y="0"/>
                <a:ext cx="1143000" cy="1143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b="1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M</a:t>
                </a:r>
                <a:endParaRPr lang="en-US" sz="1200" b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69C0BF-769B-BD45-B3B2-E98C6A377432}"/>
                  </a:ext>
                </a:extLst>
              </p:cNvPr>
              <p:cNvSpPr/>
              <p:nvPr/>
            </p:nvSpPr>
            <p:spPr>
              <a:xfrm>
                <a:off x="-165962" y="2756553"/>
                <a:ext cx="1143000" cy="1143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E/G</a:t>
                </a:r>
                <a:endParaRPr lang="en-US" sz="1000" b="1" dirty="0">
                  <a:solidFill>
                    <a:schemeClr val="tx1"/>
                  </a:solidFill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87F55CA-3FE9-4942-AE66-AEE74317AD95}"/>
                  </a:ext>
                </a:extLst>
              </p:cNvPr>
              <p:cNvSpPr/>
              <p:nvPr/>
            </p:nvSpPr>
            <p:spPr>
              <a:xfrm>
                <a:off x="6286500" y="2732139"/>
                <a:ext cx="1143000" cy="1143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Y</a:t>
                </a:r>
                <a:endParaRPr lang="en-US" sz="120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35BE505-55E0-9E40-B1EF-B4F96CD17BE0}"/>
                  </a:ext>
                </a:extLst>
              </p:cNvPr>
              <p:cNvSpPr/>
              <p:nvPr/>
            </p:nvSpPr>
            <p:spPr>
              <a:xfrm>
                <a:off x="2996381" y="2694039"/>
                <a:ext cx="1219200" cy="1219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L</a:t>
                </a:r>
                <a:endParaRPr lang="en-US" sz="12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2E52C00-3122-C243-97B4-607A17821C38}"/>
                  </a:ext>
                </a:extLst>
              </p:cNvPr>
              <p:cNvSpPr/>
              <p:nvPr/>
            </p:nvSpPr>
            <p:spPr>
              <a:xfrm>
                <a:off x="1388666" y="-71546"/>
                <a:ext cx="581001" cy="5911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200" i="1" dirty="0">
                    <a:solidFill>
                      <a:schemeClr val="tx1"/>
                    </a:solidFill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δ</a:t>
                </a:r>
                <a:endParaRPr lang="en-US" sz="1200" i="1" dirty="0">
                  <a:solidFill>
                    <a:schemeClr val="tx1"/>
                  </a:solidFill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5C939F1-17C3-344F-B3F8-0E8A8244FAB9}"/>
                  </a:ext>
                </a:extLst>
              </p:cNvPr>
              <p:cNvSpPr/>
              <p:nvPr/>
            </p:nvSpPr>
            <p:spPr>
              <a:xfrm>
                <a:off x="1432243" y="1166925"/>
                <a:ext cx="581001" cy="5911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l-GR" sz="2000" b="1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Σ</a:t>
                </a:r>
                <a:endParaRPr lang="en-US" sz="1100" b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ED91FFC-EF8F-E441-91AA-ECE4410CAFF1}"/>
                  </a:ext>
                </a:extLst>
              </p:cNvPr>
              <p:cNvSpPr/>
              <p:nvPr/>
            </p:nvSpPr>
            <p:spPr>
              <a:xfrm>
                <a:off x="1641834" y="2491827"/>
                <a:ext cx="584426" cy="59058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l-GR" sz="2000" b="1" i="1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β</a:t>
                </a:r>
                <a:endParaRPr lang="en-US" sz="2000" b="1" i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8EA289B-6307-4C46-8F29-E6B44764D686}"/>
                  </a:ext>
                </a:extLst>
              </p:cNvPr>
              <p:cNvCxnSpPr>
                <a:cxnSpLocks/>
                <a:stCxn id="7" idx="3"/>
                <a:endCxn id="9" idx="2"/>
              </p:cNvCxnSpPr>
              <p:nvPr/>
            </p:nvCxnSpPr>
            <p:spPr>
              <a:xfrm flipV="1">
                <a:off x="977038" y="3303640"/>
                <a:ext cx="2019344" cy="24414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3CBA190-3E68-5D47-BA3B-0A25E7D27C3C}"/>
                  </a:ext>
                </a:extLst>
              </p:cNvPr>
              <p:cNvCxnSpPr/>
              <p:nvPr/>
            </p:nvCxnSpPr>
            <p:spPr>
              <a:xfrm>
                <a:off x="4215581" y="3303639"/>
                <a:ext cx="2070919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83EDC11-891E-F245-A151-9789FA2C3CAC}"/>
                  </a:ext>
                </a:extLst>
              </p:cNvPr>
              <p:cNvCxnSpPr>
                <a:cxnSpLocks/>
                <a:stCxn id="12" idx="6"/>
              </p:cNvCxnSpPr>
              <p:nvPr/>
            </p:nvCxnSpPr>
            <p:spPr>
              <a:xfrm>
                <a:off x="2226260" y="2787120"/>
                <a:ext cx="820372" cy="209905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25FC7A-7B91-CC4A-9FAA-ACE0BDF016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60046" y="3336480"/>
                <a:ext cx="621871" cy="371811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1879607-28C8-2248-9679-C515D29CADAE}"/>
                  </a:ext>
                </a:extLst>
              </p:cNvPr>
              <p:cNvCxnSpPr>
                <a:cxnSpLocks/>
                <a:stCxn id="11" idx="6"/>
              </p:cNvCxnSpPr>
              <p:nvPr/>
            </p:nvCxnSpPr>
            <p:spPr>
              <a:xfrm flipV="1">
                <a:off x="2013244" y="791503"/>
                <a:ext cx="1002892" cy="670973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DE8C1B6-6279-3B41-9354-0B3327C5E39F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1969667" y="224004"/>
                <a:ext cx="1046467" cy="347497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A7B5CF5-1FAE-1F42-B5FC-0C03CCAC6180}"/>
                  </a:ext>
                </a:extLst>
              </p:cNvPr>
              <p:cNvCxnSpPr/>
              <p:nvPr/>
            </p:nvCxnSpPr>
            <p:spPr>
              <a:xfrm flipH="1" flipV="1">
                <a:off x="3587634" y="1128493"/>
                <a:ext cx="18347" cy="155103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E112D1D-E758-784D-B9EE-5329056FD46A}"/>
                </a:ext>
              </a:extLst>
            </p:cNvPr>
            <p:cNvSpPr/>
            <p:nvPr/>
          </p:nvSpPr>
          <p:spPr>
            <a:xfrm>
              <a:off x="3414246" y="2370917"/>
              <a:ext cx="3407343" cy="170068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675FE5E-191C-F349-82D4-1DB19DF814CF}"/>
                </a:ext>
              </a:extLst>
            </p:cNvPr>
            <p:cNvSpPr/>
            <p:nvPr/>
          </p:nvSpPr>
          <p:spPr>
            <a:xfrm>
              <a:off x="5318392" y="404578"/>
              <a:ext cx="2009544" cy="3311091"/>
            </a:xfrm>
            <a:prstGeom prst="ellipse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483F8E-C357-104B-8A53-4CB15BAD575F}"/>
                </a:ext>
              </a:extLst>
            </p:cNvPr>
            <p:cNvSpPr txBox="1"/>
            <p:nvPr/>
          </p:nvSpPr>
          <p:spPr>
            <a:xfrm>
              <a:off x="7373788" y="3324766"/>
              <a:ext cx="312906" cy="437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i="1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γ</a:t>
              </a:r>
              <a:endParaRPr lang="en-US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91CBB8-C3A4-9C4F-959D-13B8314A4EF7}"/>
                </a:ext>
              </a:extLst>
            </p:cNvPr>
            <p:cNvSpPr/>
            <p:nvPr/>
          </p:nvSpPr>
          <p:spPr>
            <a:xfrm>
              <a:off x="7322024" y="3324671"/>
              <a:ext cx="402881" cy="4045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2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/>
                <a:cs typeface="Arial" panose="020B0604020202020204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25D1C97-CBC6-2743-A61D-448FE34631A7}"/>
              </a:ext>
            </a:extLst>
          </p:cNvPr>
          <p:cNvSpPr txBox="1"/>
          <p:nvPr/>
        </p:nvSpPr>
        <p:spPr>
          <a:xfrm>
            <a:off x="1843014" y="4705281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Scrucca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2016</a:t>
            </a: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1AD222-FF4E-EB45-B47D-065F11E0AF6D}"/>
                  </a:ext>
                </a:extLst>
              </p:cNvPr>
              <p:cNvSpPr txBox="1"/>
              <p:nvPr/>
            </p:nvSpPr>
            <p:spPr>
              <a:xfrm>
                <a:off x="119274" y="739773"/>
                <a:ext cx="5164619" cy="780022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1AD222-FF4E-EB45-B47D-065F11E0A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74" y="739773"/>
                <a:ext cx="5164619" cy="780022"/>
              </a:xfrm>
              <a:prstGeom prst="rect">
                <a:avLst/>
              </a:prstGeom>
              <a:blipFill>
                <a:blip r:embed="rId3"/>
                <a:stretch>
                  <a:fillRect l="-1463" t="-26154" r="-1220" b="-113846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D8AAADD-4529-4149-BAAE-C5CA06D7976D}"/>
                  </a:ext>
                </a:extLst>
              </p:cNvPr>
              <p:cNvSpPr txBox="1"/>
              <p:nvPr/>
            </p:nvSpPr>
            <p:spPr>
              <a:xfrm>
                <a:off x="115481" y="1688545"/>
                <a:ext cx="4018088" cy="369332"/>
              </a:xfrm>
              <a:prstGeom prst="rect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𝑀𝑉𝑁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D8AAADD-4529-4149-BAAE-C5CA06D79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1" y="1688545"/>
                <a:ext cx="4018088" cy="369332"/>
              </a:xfrm>
              <a:prstGeom prst="rect">
                <a:avLst/>
              </a:prstGeom>
              <a:blipFill>
                <a:blip r:embed="rId4"/>
                <a:stretch>
                  <a:fillRect l="-1875" r="-1875" b="-27273"/>
                </a:stretch>
              </a:blipFill>
              <a:ln w="3810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8F1C4E7C-F667-B718-9053-FDD3F5880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94" y="2447399"/>
            <a:ext cx="71247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14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" y="130442"/>
            <a:ext cx="9123712" cy="656460"/>
          </a:xfrm>
        </p:spPr>
        <p:txBody>
          <a:bodyPr/>
          <a:lstStyle/>
          <a:p>
            <a:r>
              <a:rPr lang="en-US" sz="3200" b="1" dirty="0">
                <a:solidFill>
                  <a:srgbClr val="990000"/>
                </a:solidFill>
              </a:rPr>
              <a:t>LUCID: Joint Modeling via a Latent Cluster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0BD9D4-6ACD-4745-9698-1E1ABE439E66}"/>
              </a:ext>
            </a:extLst>
          </p:cNvPr>
          <p:cNvGrpSpPr/>
          <p:nvPr/>
        </p:nvGrpSpPr>
        <p:grpSpPr>
          <a:xfrm>
            <a:off x="4388884" y="754911"/>
            <a:ext cx="4082362" cy="3096401"/>
            <a:chOff x="3414246" y="404578"/>
            <a:chExt cx="5521381" cy="366702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AB337D9-4F9B-3949-9776-6BD9669E1314}"/>
                </a:ext>
              </a:extLst>
            </p:cNvPr>
            <p:cNvGrpSpPr/>
            <p:nvPr/>
          </p:nvGrpSpPr>
          <p:grpSpPr>
            <a:xfrm>
              <a:off x="3699607" y="797118"/>
              <a:ext cx="5236020" cy="2729849"/>
              <a:chOff x="-165962" y="-71546"/>
              <a:chExt cx="7595462" cy="3984785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14A50DC-5FB1-F14D-B19F-08997B0F981D}"/>
                  </a:ext>
                </a:extLst>
              </p:cNvPr>
              <p:cNvSpPr/>
              <p:nvPr/>
            </p:nvSpPr>
            <p:spPr>
              <a:xfrm>
                <a:off x="3016134" y="0"/>
                <a:ext cx="1143000" cy="1143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b="1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M</a:t>
                </a:r>
                <a:endParaRPr lang="en-US" sz="1200" b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69C0BF-769B-BD45-B3B2-E98C6A377432}"/>
                  </a:ext>
                </a:extLst>
              </p:cNvPr>
              <p:cNvSpPr/>
              <p:nvPr/>
            </p:nvSpPr>
            <p:spPr>
              <a:xfrm>
                <a:off x="-165962" y="2756553"/>
                <a:ext cx="1143000" cy="1143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E/G</a:t>
                </a:r>
                <a:endParaRPr lang="en-US" sz="1000" b="1" dirty="0">
                  <a:solidFill>
                    <a:schemeClr val="tx1"/>
                  </a:solidFill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87F55CA-3FE9-4942-AE66-AEE74317AD95}"/>
                  </a:ext>
                </a:extLst>
              </p:cNvPr>
              <p:cNvSpPr/>
              <p:nvPr/>
            </p:nvSpPr>
            <p:spPr>
              <a:xfrm>
                <a:off x="6286500" y="2732139"/>
                <a:ext cx="1143000" cy="1143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Y</a:t>
                </a:r>
                <a:endParaRPr lang="en-US" sz="120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35BE505-55E0-9E40-B1EF-B4F96CD17BE0}"/>
                  </a:ext>
                </a:extLst>
              </p:cNvPr>
              <p:cNvSpPr/>
              <p:nvPr/>
            </p:nvSpPr>
            <p:spPr>
              <a:xfrm>
                <a:off x="2996381" y="2694039"/>
                <a:ext cx="1219200" cy="1219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L</a:t>
                </a:r>
                <a:endParaRPr lang="en-US" sz="12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2E52C00-3122-C243-97B4-607A17821C38}"/>
                  </a:ext>
                </a:extLst>
              </p:cNvPr>
              <p:cNvSpPr/>
              <p:nvPr/>
            </p:nvSpPr>
            <p:spPr>
              <a:xfrm>
                <a:off x="1388666" y="-71546"/>
                <a:ext cx="581001" cy="5911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200" i="1" dirty="0">
                    <a:solidFill>
                      <a:schemeClr val="tx1"/>
                    </a:solidFill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δ</a:t>
                </a:r>
                <a:endParaRPr lang="en-US" sz="1200" i="1" dirty="0">
                  <a:solidFill>
                    <a:schemeClr val="tx1"/>
                  </a:solidFill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5C939F1-17C3-344F-B3F8-0E8A8244FAB9}"/>
                  </a:ext>
                </a:extLst>
              </p:cNvPr>
              <p:cNvSpPr/>
              <p:nvPr/>
            </p:nvSpPr>
            <p:spPr>
              <a:xfrm>
                <a:off x="1432243" y="1166925"/>
                <a:ext cx="581001" cy="5911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l-GR" sz="2000" b="1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Σ</a:t>
                </a:r>
                <a:endParaRPr lang="en-US" sz="1100" b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ED91FFC-EF8F-E441-91AA-ECE4410CAFF1}"/>
                  </a:ext>
                </a:extLst>
              </p:cNvPr>
              <p:cNvSpPr/>
              <p:nvPr/>
            </p:nvSpPr>
            <p:spPr>
              <a:xfrm>
                <a:off x="1641834" y="2491827"/>
                <a:ext cx="584426" cy="59058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l-GR" sz="2000" b="1" i="1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β</a:t>
                </a:r>
                <a:endParaRPr lang="en-US" sz="2000" b="1" i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8EA289B-6307-4C46-8F29-E6B44764D686}"/>
                  </a:ext>
                </a:extLst>
              </p:cNvPr>
              <p:cNvCxnSpPr>
                <a:cxnSpLocks/>
                <a:stCxn id="7" idx="3"/>
                <a:endCxn id="9" idx="2"/>
              </p:cNvCxnSpPr>
              <p:nvPr/>
            </p:nvCxnSpPr>
            <p:spPr>
              <a:xfrm flipV="1">
                <a:off x="977038" y="3303640"/>
                <a:ext cx="2019344" cy="24414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3CBA190-3E68-5D47-BA3B-0A25E7D27C3C}"/>
                  </a:ext>
                </a:extLst>
              </p:cNvPr>
              <p:cNvCxnSpPr/>
              <p:nvPr/>
            </p:nvCxnSpPr>
            <p:spPr>
              <a:xfrm>
                <a:off x="4215581" y="3303639"/>
                <a:ext cx="2070919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83EDC11-891E-F245-A151-9789FA2C3CAC}"/>
                  </a:ext>
                </a:extLst>
              </p:cNvPr>
              <p:cNvCxnSpPr>
                <a:cxnSpLocks/>
                <a:stCxn id="12" idx="6"/>
              </p:cNvCxnSpPr>
              <p:nvPr/>
            </p:nvCxnSpPr>
            <p:spPr>
              <a:xfrm>
                <a:off x="2226260" y="2787120"/>
                <a:ext cx="820372" cy="209905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25FC7A-7B91-CC4A-9FAA-ACE0BDF016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60046" y="3336480"/>
                <a:ext cx="621871" cy="371811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1879607-28C8-2248-9679-C515D29CADAE}"/>
                  </a:ext>
                </a:extLst>
              </p:cNvPr>
              <p:cNvCxnSpPr>
                <a:cxnSpLocks/>
                <a:stCxn id="11" idx="6"/>
              </p:cNvCxnSpPr>
              <p:nvPr/>
            </p:nvCxnSpPr>
            <p:spPr>
              <a:xfrm flipV="1">
                <a:off x="2013244" y="791503"/>
                <a:ext cx="1002892" cy="670973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DE8C1B6-6279-3B41-9354-0B3327C5E39F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1969667" y="224004"/>
                <a:ext cx="1046467" cy="347497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A7B5CF5-1FAE-1F42-B5FC-0C03CCAC6180}"/>
                  </a:ext>
                </a:extLst>
              </p:cNvPr>
              <p:cNvCxnSpPr/>
              <p:nvPr/>
            </p:nvCxnSpPr>
            <p:spPr>
              <a:xfrm flipH="1" flipV="1">
                <a:off x="3587634" y="1128493"/>
                <a:ext cx="18347" cy="155103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E112D1D-E758-784D-B9EE-5329056FD46A}"/>
                </a:ext>
              </a:extLst>
            </p:cNvPr>
            <p:cNvSpPr/>
            <p:nvPr/>
          </p:nvSpPr>
          <p:spPr>
            <a:xfrm>
              <a:off x="3414246" y="2370917"/>
              <a:ext cx="3407343" cy="170068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675FE5E-191C-F349-82D4-1DB19DF814CF}"/>
                </a:ext>
              </a:extLst>
            </p:cNvPr>
            <p:cNvSpPr/>
            <p:nvPr/>
          </p:nvSpPr>
          <p:spPr>
            <a:xfrm>
              <a:off x="5318392" y="404578"/>
              <a:ext cx="2009544" cy="3311091"/>
            </a:xfrm>
            <a:prstGeom prst="ellipse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483F8E-C357-104B-8A53-4CB15BAD575F}"/>
                </a:ext>
              </a:extLst>
            </p:cNvPr>
            <p:cNvSpPr txBox="1"/>
            <p:nvPr/>
          </p:nvSpPr>
          <p:spPr>
            <a:xfrm>
              <a:off x="7373788" y="3324766"/>
              <a:ext cx="312906" cy="437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i="1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γ</a:t>
              </a:r>
              <a:endParaRPr lang="en-US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91CBB8-C3A4-9C4F-959D-13B8314A4EF7}"/>
                </a:ext>
              </a:extLst>
            </p:cNvPr>
            <p:cNvSpPr/>
            <p:nvPr/>
          </p:nvSpPr>
          <p:spPr>
            <a:xfrm>
              <a:off x="7322024" y="3324671"/>
              <a:ext cx="402881" cy="4045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2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1AD222-FF4E-EB45-B47D-065F11E0AF6D}"/>
                  </a:ext>
                </a:extLst>
              </p:cNvPr>
              <p:cNvSpPr txBox="1"/>
              <p:nvPr/>
            </p:nvSpPr>
            <p:spPr>
              <a:xfrm>
                <a:off x="119274" y="739773"/>
                <a:ext cx="5164619" cy="780022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1AD222-FF4E-EB45-B47D-065F11E0A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74" y="739773"/>
                <a:ext cx="5164619" cy="780022"/>
              </a:xfrm>
              <a:prstGeom prst="rect">
                <a:avLst/>
              </a:prstGeom>
              <a:blipFill>
                <a:blip r:embed="rId3"/>
                <a:stretch>
                  <a:fillRect l="-1463" t="-26154" r="-1220" b="-113846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D8AAADD-4529-4149-BAAE-C5CA06D7976D}"/>
                  </a:ext>
                </a:extLst>
              </p:cNvPr>
              <p:cNvSpPr txBox="1"/>
              <p:nvPr/>
            </p:nvSpPr>
            <p:spPr>
              <a:xfrm>
                <a:off x="115481" y="1688545"/>
                <a:ext cx="4018088" cy="369332"/>
              </a:xfrm>
              <a:prstGeom prst="rect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𝑀𝑉𝑁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D8AAADD-4529-4149-BAAE-C5CA06D79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1" y="1688545"/>
                <a:ext cx="4018088" cy="369332"/>
              </a:xfrm>
              <a:prstGeom prst="rect">
                <a:avLst/>
              </a:prstGeom>
              <a:blipFill>
                <a:blip r:embed="rId4"/>
                <a:stretch>
                  <a:fillRect l="-1875" r="-1875" b="-27273"/>
                </a:stretch>
              </a:blipFill>
              <a:ln w="3810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88A65405-18AD-19E8-E312-661106194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049" y="2140373"/>
            <a:ext cx="3095034" cy="24265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2A7C00-CEC8-3835-8998-1FC2CC6B616A}"/>
              </a:ext>
            </a:extLst>
          </p:cNvPr>
          <p:cNvSpPr txBox="1"/>
          <p:nvPr/>
        </p:nvSpPr>
        <p:spPr>
          <a:xfrm>
            <a:off x="1843014" y="4705281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Scrucca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2016</a:t>
            </a: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704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" y="130442"/>
            <a:ext cx="9123712" cy="656460"/>
          </a:xfrm>
        </p:spPr>
        <p:txBody>
          <a:bodyPr/>
          <a:lstStyle/>
          <a:p>
            <a:r>
              <a:rPr lang="en-US" sz="3200" b="1" dirty="0">
                <a:solidFill>
                  <a:srgbClr val="990000"/>
                </a:solidFill>
              </a:rPr>
              <a:t>LUCID: Joint Modeling via a Latent Cluster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0BD9D4-6ACD-4745-9698-1E1ABE439E66}"/>
              </a:ext>
            </a:extLst>
          </p:cNvPr>
          <p:cNvGrpSpPr/>
          <p:nvPr/>
        </p:nvGrpSpPr>
        <p:grpSpPr>
          <a:xfrm>
            <a:off x="4388884" y="754911"/>
            <a:ext cx="4266018" cy="3096401"/>
            <a:chOff x="3414246" y="404578"/>
            <a:chExt cx="5769775" cy="366702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AB337D9-4F9B-3949-9776-6BD9669E1314}"/>
                </a:ext>
              </a:extLst>
            </p:cNvPr>
            <p:cNvGrpSpPr/>
            <p:nvPr/>
          </p:nvGrpSpPr>
          <p:grpSpPr>
            <a:xfrm>
              <a:off x="3699607" y="797118"/>
              <a:ext cx="5236020" cy="2729849"/>
              <a:chOff x="-165962" y="-71546"/>
              <a:chExt cx="7595462" cy="3984785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14A50DC-5FB1-F14D-B19F-08997B0F981D}"/>
                  </a:ext>
                </a:extLst>
              </p:cNvPr>
              <p:cNvSpPr/>
              <p:nvPr/>
            </p:nvSpPr>
            <p:spPr>
              <a:xfrm>
                <a:off x="3016134" y="0"/>
                <a:ext cx="1143000" cy="1143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b="1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M</a:t>
                </a:r>
                <a:endParaRPr lang="en-US" sz="1200" b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69C0BF-769B-BD45-B3B2-E98C6A377432}"/>
                  </a:ext>
                </a:extLst>
              </p:cNvPr>
              <p:cNvSpPr/>
              <p:nvPr/>
            </p:nvSpPr>
            <p:spPr>
              <a:xfrm>
                <a:off x="-165962" y="2756553"/>
                <a:ext cx="1143000" cy="1143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E/G</a:t>
                </a:r>
                <a:endParaRPr lang="en-US" sz="1000" b="1" dirty="0">
                  <a:solidFill>
                    <a:schemeClr val="tx1"/>
                  </a:solidFill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87F55CA-3FE9-4942-AE66-AEE74317AD95}"/>
                  </a:ext>
                </a:extLst>
              </p:cNvPr>
              <p:cNvSpPr/>
              <p:nvPr/>
            </p:nvSpPr>
            <p:spPr>
              <a:xfrm>
                <a:off x="6286500" y="2732139"/>
                <a:ext cx="1143000" cy="1143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Y</a:t>
                </a:r>
                <a:endParaRPr lang="en-US" sz="120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35BE505-55E0-9E40-B1EF-B4F96CD17BE0}"/>
                  </a:ext>
                </a:extLst>
              </p:cNvPr>
              <p:cNvSpPr/>
              <p:nvPr/>
            </p:nvSpPr>
            <p:spPr>
              <a:xfrm>
                <a:off x="2996381" y="2694039"/>
                <a:ext cx="1219200" cy="1219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L</a:t>
                </a:r>
                <a:endParaRPr lang="en-US" sz="12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2E52C00-3122-C243-97B4-607A17821C38}"/>
                  </a:ext>
                </a:extLst>
              </p:cNvPr>
              <p:cNvSpPr/>
              <p:nvPr/>
            </p:nvSpPr>
            <p:spPr>
              <a:xfrm>
                <a:off x="1388666" y="-71546"/>
                <a:ext cx="581001" cy="5911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200" i="1" dirty="0">
                    <a:solidFill>
                      <a:schemeClr val="tx1"/>
                    </a:solidFill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δ</a:t>
                </a:r>
                <a:endParaRPr lang="en-US" sz="1200" i="1" dirty="0">
                  <a:solidFill>
                    <a:schemeClr val="tx1"/>
                  </a:solidFill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5C939F1-17C3-344F-B3F8-0E8A8244FAB9}"/>
                  </a:ext>
                </a:extLst>
              </p:cNvPr>
              <p:cNvSpPr/>
              <p:nvPr/>
            </p:nvSpPr>
            <p:spPr>
              <a:xfrm>
                <a:off x="1432243" y="1166925"/>
                <a:ext cx="581001" cy="5911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l-GR" sz="2000" b="1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Σ</a:t>
                </a:r>
                <a:endParaRPr lang="en-US" sz="1100" b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ED91FFC-EF8F-E441-91AA-ECE4410CAFF1}"/>
                  </a:ext>
                </a:extLst>
              </p:cNvPr>
              <p:cNvSpPr/>
              <p:nvPr/>
            </p:nvSpPr>
            <p:spPr>
              <a:xfrm>
                <a:off x="1641834" y="2491827"/>
                <a:ext cx="584426" cy="59058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l-GR" sz="2000" b="1" i="1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β</a:t>
                </a:r>
                <a:endParaRPr lang="en-US" sz="2000" b="1" i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8EA289B-6307-4C46-8F29-E6B44764D686}"/>
                  </a:ext>
                </a:extLst>
              </p:cNvPr>
              <p:cNvCxnSpPr>
                <a:cxnSpLocks/>
                <a:stCxn id="7" idx="3"/>
                <a:endCxn id="9" idx="2"/>
              </p:cNvCxnSpPr>
              <p:nvPr/>
            </p:nvCxnSpPr>
            <p:spPr>
              <a:xfrm flipV="1">
                <a:off x="977038" y="3303640"/>
                <a:ext cx="2019344" cy="24414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3CBA190-3E68-5D47-BA3B-0A25E7D27C3C}"/>
                  </a:ext>
                </a:extLst>
              </p:cNvPr>
              <p:cNvCxnSpPr/>
              <p:nvPr/>
            </p:nvCxnSpPr>
            <p:spPr>
              <a:xfrm>
                <a:off x="4215581" y="3303639"/>
                <a:ext cx="2070919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83EDC11-891E-F245-A151-9789FA2C3CAC}"/>
                  </a:ext>
                </a:extLst>
              </p:cNvPr>
              <p:cNvCxnSpPr>
                <a:cxnSpLocks/>
                <a:stCxn id="12" idx="6"/>
              </p:cNvCxnSpPr>
              <p:nvPr/>
            </p:nvCxnSpPr>
            <p:spPr>
              <a:xfrm>
                <a:off x="2226260" y="2787120"/>
                <a:ext cx="820372" cy="209905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25FC7A-7B91-CC4A-9FAA-ACE0BDF016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60046" y="3336480"/>
                <a:ext cx="621871" cy="371811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1879607-28C8-2248-9679-C515D29CADAE}"/>
                  </a:ext>
                </a:extLst>
              </p:cNvPr>
              <p:cNvCxnSpPr>
                <a:cxnSpLocks/>
                <a:stCxn id="11" idx="6"/>
              </p:cNvCxnSpPr>
              <p:nvPr/>
            </p:nvCxnSpPr>
            <p:spPr>
              <a:xfrm flipV="1">
                <a:off x="2013244" y="791503"/>
                <a:ext cx="1002892" cy="670973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DE8C1B6-6279-3B41-9354-0B3327C5E39F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1969667" y="224004"/>
                <a:ext cx="1046467" cy="347497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A7B5CF5-1FAE-1F42-B5FC-0C03CCAC6180}"/>
                  </a:ext>
                </a:extLst>
              </p:cNvPr>
              <p:cNvCxnSpPr/>
              <p:nvPr/>
            </p:nvCxnSpPr>
            <p:spPr>
              <a:xfrm flipH="1" flipV="1">
                <a:off x="3587634" y="1128493"/>
                <a:ext cx="18347" cy="155103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E112D1D-E758-784D-B9EE-5329056FD46A}"/>
                </a:ext>
              </a:extLst>
            </p:cNvPr>
            <p:cNvSpPr/>
            <p:nvPr/>
          </p:nvSpPr>
          <p:spPr>
            <a:xfrm>
              <a:off x="3414246" y="2370917"/>
              <a:ext cx="3407343" cy="170068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675FE5E-191C-F349-82D4-1DB19DF814CF}"/>
                </a:ext>
              </a:extLst>
            </p:cNvPr>
            <p:cNvSpPr/>
            <p:nvPr/>
          </p:nvSpPr>
          <p:spPr>
            <a:xfrm>
              <a:off x="5318392" y="404578"/>
              <a:ext cx="2009544" cy="3311091"/>
            </a:xfrm>
            <a:prstGeom prst="ellipse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483F8E-C357-104B-8A53-4CB15BAD575F}"/>
                </a:ext>
              </a:extLst>
            </p:cNvPr>
            <p:cNvSpPr txBox="1"/>
            <p:nvPr/>
          </p:nvSpPr>
          <p:spPr>
            <a:xfrm>
              <a:off x="7373788" y="3324766"/>
              <a:ext cx="312906" cy="437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i="1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γ</a:t>
              </a:r>
              <a:endParaRPr lang="en-US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F1528BE-B076-754E-8B0E-457683DBCC99}"/>
                </a:ext>
              </a:extLst>
            </p:cNvPr>
            <p:cNvSpPr/>
            <p:nvPr/>
          </p:nvSpPr>
          <p:spPr>
            <a:xfrm>
              <a:off x="5776678" y="2248109"/>
              <a:ext cx="3407343" cy="170068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91CBB8-C3A4-9C4F-959D-13B8314A4EF7}"/>
                </a:ext>
              </a:extLst>
            </p:cNvPr>
            <p:cNvSpPr/>
            <p:nvPr/>
          </p:nvSpPr>
          <p:spPr>
            <a:xfrm>
              <a:off x="7322024" y="3324671"/>
              <a:ext cx="402881" cy="4045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2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/>
                <a:cs typeface="Arial" panose="020B0604020202020204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25D1C97-CBC6-2743-A61D-448FE34631A7}"/>
              </a:ext>
            </a:extLst>
          </p:cNvPr>
          <p:cNvSpPr txBox="1"/>
          <p:nvPr/>
        </p:nvSpPr>
        <p:spPr>
          <a:xfrm>
            <a:off x="1638121" y="4720910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 et al. </a:t>
            </a:r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Bioinformatics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1AD222-FF4E-EB45-B47D-065F11E0AF6D}"/>
                  </a:ext>
                </a:extLst>
              </p:cNvPr>
              <p:cNvSpPr txBox="1"/>
              <p:nvPr/>
            </p:nvSpPr>
            <p:spPr>
              <a:xfrm>
                <a:off x="119274" y="739773"/>
                <a:ext cx="5164619" cy="780022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1AD222-FF4E-EB45-B47D-065F11E0A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74" y="739773"/>
                <a:ext cx="5164619" cy="780022"/>
              </a:xfrm>
              <a:prstGeom prst="rect">
                <a:avLst/>
              </a:prstGeom>
              <a:blipFill>
                <a:blip r:embed="rId3"/>
                <a:stretch>
                  <a:fillRect l="-1463" t="-26154" r="-1220" b="-113846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D8AAADD-4529-4149-BAAE-C5CA06D7976D}"/>
                  </a:ext>
                </a:extLst>
              </p:cNvPr>
              <p:cNvSpPr txBox="1"/>
              <p:nvPr/>
            </p:nvSpPr>
            <p:spPr>
              <a:xfrm>
                <a:off x="115481" y="1688545"/>
                <a:ext cx="4018088" cy="369332"/>
              </a:xfrm>
              <a:prstGeom prst="rect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𝑀𝑉𝑁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D8AAADD-4529-4149-BAAE-C5CA06D79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1" y="1688545"/>
                <a:ext cx="4018088" cy="369332"/>
              </a:xfrm>
              <a:prstGeom prst="rect">
                <a:avLst/>
              </a:prstGeom>
              <a:blipFill>
                <a:blip r:embed="rId4"/>
                <a:stretch>
                  <a:fillRect l="-1875" r="-1875" b="-27273"/>
                </a:stretch>
              </a:blipFill>
              <a:ln w="3810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217DD11-B790-104E-9A3C-56466DBC4A80}"/>
                  </a:ext>
                </a:extLst>
              </p:cNvPr>
              <p:cNvSpPr txBox="1"/>
              <p:nvPr/>
            </p:nvSpPr>
            <p:spPr>
              <a:xfrm>
                <a:off x="127501" y="2283483"/>
                <a:ext cx="3863237" cy="1507657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/>
              </a:p>
              <a:p>
                <a:pPr algn="ctr"/>
                <a:r>
                  <a:rPr lang="en-US" sz="2400" dirty="0"/>
                  <a:t>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217DD11-B790-104E-9A3C-56466DBC4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01" y="2283483"/>
                <a:ext cx="3863237" cy="1507657"/>
              </a:xfrm>
              <a:prstGeom prst="rect">
                <a:avLst/>
              </a:prstGeom>
              <a:blipFill>
                <a:blip r:embed="rId5"/>
                <a:stretch>
                  <a:fillRect l="-1948" r="-1948" b="-819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9732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" y="130442"/>
            <a:ext cx="9123712" cy="656460"/>
          </a:xfrm>
        </p:spPr>
        <p:txBody>
          <a:bodyPr/>
          <a:lstStyle/>
          <a:p>
            <a:r>
              <a:rPr lang="en-US" sz="3200" b="1" dirty="0">
                <a:solidFill>
                  <a:srgbClr val="990000"/>
                </a:solidFill>
              </a:rPr>
              <a:t>LUCID: Joint Modeling via a Latent Cluster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9CF311-EA43-6346-BE05-5278428F1CF6}"/>
                  </a:ext>
                </a:extLst>
              </p:cNvPr>
              <p:cNvSpPr txBox="1"/>
              <p:nvPr/>
            </p:nvSpPr>
            <p:spPr>
              <a:xfrm>
                <a:off x="457518" y="3834666"/>
                <a:ext cx="7687022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l-GR" b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𝚯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𝑆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  <m: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2D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2D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2D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rgbClr val="92D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2D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9CF311-EA43-6346-BE05-5278428F1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18" y="3834666"/>
                <a:ext cx="7687022" cy="756233"/>
              </a:xfrm>
              <a:prstGeom prst="rect">
                <a:avLst/>
              </a:prstGeom>
              <a:blipFill>
                <a:blip r:embed="rId3"/>
                <a:stretch>
                  <a:fillRect t="-116393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320BD9D4-6ACD-4745-9698-1E1ABE439E66}"/>
              </a:ext>
            </a:extLst>
          </p:cNvPr>
          <p:cNvGrpSpPr/>
          <p:nvPr/>
        </p:nvGrpSpPr>
        <p:grpSpPr>
          <a:xfrm>
            <a:off x="4388884" y="754911"/>
            <a:ext cx="4266018" cy="3096401"/>
            <a:chOff x="3414246" y="404578"/>
            <a:chExt cx="5769775" cy="366702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AB337D9-4F9B-3949-9776-6BD9669E1314}"/>
                </a:ext>
              </a:extLst>
            </p:cNvPr>
            <p:cNvGrpSpPr/>
            <p:nvPr/>
          </p:nvGrpSpPr>
          <p:grpSpPr>
            <a:xfrm>
              <a:off x="3699607" y="797118"/>
              <a:ext cx="5236020" cy="2729849"/>
              <a:chOff x="-165962" y="-71546"/>
              <a:chExt cx="7595462" cy="3984785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14A50DC-5FB1-F14D-B19F-08997B0F981D}"/>
                  </a:ext>
                </a:extLst>
              </p:cNvPr>
              <p:cNvSpPr/>
              <p:nvPr/>
            </p:nvSpPr>
            <p:spPr>
              <a:xfrm>
                <a:off x="3016134" y="0"/>
                <a:ext cx="1143000" cy="1143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b="1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M</a:t>
                </a:r>
                <a:endParaRPr lang="en-US" sz="1200" b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69C0BF-769B-BD45-B3B2-E98C6A377432}"/>
                  </a:ext>
                </a:extLst>
              </p:cNvPr>
              <p:cNvSpPr/>
              <p:nvPr/>
            </p:nvSpPr>
            <p:spPr>
              <a:xfrm>
                <a:off x="-165962" y="2756553"/>
                <a:ext cx="1143000" cy="1143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E/G</a:t>
                </a:r>
                <a:endParaRPr lang="en-US" sz="1000" b="1" dirty="0">
                  <a:solidFill>
                    <a:schemeClr val="tx1"/>
                  </a:solidFill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87F55CA-3FE9-4942-AE66-AEE74317AD95}"/>
                  </a:ext>
                </a:extLst>
              </p:cNvPr>
              <p:cNvSpPr/>
              <p:nvPr/>
            </p:nvSpPr>
            <p:spPr>
              <a:xfrm>
                <a:off x="6286500" y="2732139"/>
                <a:ext cx="1143000" cy="1143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Y</a:t>
                </a:r>
                <a:endParaRPr lang="en-US" sz="120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35BE505-55E0-9E40-B1EF-B4F96CD17BE0}"/>
                  </a:ext>
                </a:extLst>
              </p:cNvPr>
              <p:cNvSpPr/>
              <p:nvPr/>
            </p:nvSpPr>
            <p:spPr>
              <a:xfrm>
                <a:off x="2996381" y="2694039"/>
                <a:ext cx="1219200" cy="1219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L</a:t>
                </a:r>
                <a:endParaRPr lang="en-US" sz="12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2E52C00-3122-C243-97B4-607A17821C38}"/>
                  </a:ext>
                </a:extLst>
              </p:cNvPr>
              <p:cNvSpPr/>
              <p:nvPr/>
            </p:nvSpPr>
            <p:spPr>
              <a:xfrm>
                <a:off x="1388666" y="-71546"/>
                <a:ext cx="581001" cy="5911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200" i="1" dirty="0">
                    <a:solidFill>
                      <a:schemeClr val="tx1"/>
                    </a:solidFill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δ</a:t>
                </a:r>
                <a:endParaRPr lang="en-US" sz="1200" i="1" dirty="0">
                  <a:solidFill>
                    <a:schemeClr val="tx1"/>
                  </a:solidFill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5C939F1-17C3-344F-B3F8-0E8A8244FAB9}"/>
                  </a:ext>
                </a:extLst>
              </p:cNvPr>
              <p:cNvSpPr/>
              <p:nvPr/>
            </p:nvSpPr>
            <p:spPr>
              <a:xfrm>
                <a:off x="1432243" y="1166925"/>
                <a:ext cx="581001" cy="5911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l-GR" sz="2000" b="1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Σ</a:t>
                </a:r>
                <a:endParaRPr lang="en-US" sz="1100" b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ED91FFC-EF8F-E441-91AA-ECE4410CAFF1}"/>
                  </a:ext>
                </a:extLst>
              </p:cNvPr>
              <p:cNvSpPr/>
              <p:nvPr/>
            </p:nvSpPr>
            <p:spPr>
              <a:xfrm>
                <a:off x="1641834" y="2491827"/>
                <a:ext cx="584426" cy="59058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l-GR" sz="2000" b="1" i="1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β</a:t>
                </a:r>
                <a:endParaRPr lang="en-US" sz="2000" b="1" i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8EA289B-6307-4C46-8F29-E6B44764D686}"/>
                  </a:ext>
                </a:extLst>
              </p:cNvPr>
              <p:cNvCxnSpPr>
                <a:cxnSpLocks/>
                <a:stCxn id="7" idx="3"/>
                <a:endCxn id="9" idx="2"/>
              </p:cNvCxnSpPr>
              <p:nvPr/>
            </p:nvCxnSpPr>
            <p:spPr>
              <a:xfrm flipV="1">
                <a:off x="977038" y="3303640"/>
                <a:ext cx="2019344" cy="24414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3CBA190-3E68-5D47-BA3B-0A25E7D27C3C}"/>
                  </a:ext>
                </a:extLst>
              </p:cNvPr>
              <p:cNvCxnSpPr/>
              <p:nvPr/>
            </p:nvCxnSpPr>
            <p:spPr>
              <a:xfrm>
                <a:off x="4215581" y="3303639"/>
                <a:ext cx="2070919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83EDC11-891E-F245-A151-9789FA2C3CAC}"/>
                  </a:ext>
                </a:extLst>
              </p:cNvPr>
              <p:cNvCxnSpPr>
                <a:cxnSpLocks/>
                <a:stCxn id="12" idx="6"/>
              </p:cNvCxnSpPr>
              <p:nvPr/>
            </p:nvCxnSpPr>
            <p:spPr>
              <a:xfrm>
                <a:off x="2226260" y="2787120"/>
                <a:ext cx="820372" cy="209905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25FC7A-7B91-CC4A-9FAA-ACE0BDF016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60046" y="3336480"/>
                <a:ext cx="621871" cy="371811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1879607-28C8-2248-9679-C515D29CADAE}"/>
                  </a:ext>
                </a:extLst>
              </p:cNvPr>
              <p:cNvCxnSpPr>
                <a:cxnSpLocks/>
                <a:stCxn id="11" idx="6"/>
              </p:cNvCxnSpPr>
              <p:nvPr/>
            </p:nvCxnSpPr>
            <p:spPr>
              <a:xfrm flipV="1">
                <a:off x="2013244" y="791503"/>
                <a:ext cx="1002892" cy="670973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DE8C1B6-6279-3B41-9354-0B3327C5E39F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1969667" y="224004"/>
                <a:ext cx="1046467" cy="347497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A7B5CF5-1FAE-1F42-B5FC-0C03CCAC6180}"/>
                  </a:ext>
                </a:extLst>
              </p:cNvPr>
              <p:cNvCxnSpPr/>
              <p:nvPr/>
            </p:nvCxnSpPr>
            <p:spPr>
              <a:xfrm flipH="1" flipV="1">
                <a:off x="3587634" y="1128493"/>
                <a:ext cx="18347" cy="155103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E112D1D-E758-784D-B9EE-5329056FD46A}"/>
                </a:ext>
              </a:extLst>
            </p:cNvPr>
            <p:cNvSpPr/>
            <p:nvPr/>
          </p:nvSpPr>
          <p:spPr>
            <a:xfrm>
              <a:off x="3414246" y="2370917"/>
              <a:ext cx="3407343" cy="170068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675FE5E-191C-F349-82D4-1DB19DF814CF}"/>
                </a:ext>
              </a:extLst>
            </p:cNvPr>
            <p:cNvSpPr/>
            <p:nvPr/>
          </p:nvSpPr>
          <p:spPr>
            <a:xfrm>
              <a:off x="5318392" y="404578"/>
              <a:ext cx="2009544" cy="3311091"/>
            </a:xfrm>
            <a:prstGeom prst="ellipse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483F8E-C357-104B-8A53-4CB15BAD575F}"/>
                </a:ext>
              </a:extLst>
            </p:cNvPr>
            <p:cNvSpPr txBox="1"/>
            <p:nvPr/>
          </p:nvSpPr>
          <p:spPr>
            <a:xfrm>
              <a:off x="7373788" y="3324766"/>
              <a:ext cx="312906" cy="437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i="1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γ</a:t>
              </a:r>
              <a:endParaRPr lang="en-US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F1528BE-B076-754E-8B0E-457683DBCC99}"/>
                </a:ext>
              </a:extLst>
            </p:cNvPr>
            <p:cNvSpPr/>
            <p:nvPr/>
          </p:nvSpPr>
          <p:spPr>
            <a:xfrm>
              <a:off x="5776678" y="2248109"/>
              <a:ext cx="3407343" cy="170068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91CBB8-C3A4-9C4F-959D-13B8314A4EF7}"/>
                </a:ext>
              </a:extLst>
            </p:cNvPr>
            <p:cNvSpPr/>
            <p:nvPr/>
          </p:nvSpPr>
          <p:spPr>
            <a:xfrm>
              <a:off x="7322024" y="3324671"/>
              <a:ext cx="402881" cy="4045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2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/>
                <a:cs typeface="Arial" panose="020B0604020202020204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25D1C97-CBC6-2743-A61D-448FE34631A7}"/>
              </a:ext>
            </a:extLst>
          </p:cNvPr>
          <p:cNvSpPr txBox="1"/>
          <p:nvPr/>
        </p:nvSpPr>
        <p:spPr>
          <a:xfrm>
            <a:off x="1638121" y="4720910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 et al. </a:t>
            </a:r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Bioinformatics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1AD222-FF4E-EB45-B47D-065F11E0AF6D}"/>
                  </a:ext>
                </a:extLst>
              </p:cNvPr>
              <p:cNvSpPr txBox="1"/>
              <p:nvPr/>
            </p:nvSpPr>
            <p:spPr>
              <a:xfrm>
                <a:off x="119274" y="739773"/>
                <a:ext cx="5164619" cy="780022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1AD222-FF4E-EB45-B47D-065F11E0A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74" y="739773"/>
                <a:ext cx="5164619" cy="780022"/>
              </a:xfrm>
              <a:prstGeom prst="rect">
                <a:avLst/>
              </a:prstGeom>
              <a:blipFill>
                <a:blip r:embed="rId4"/>
                <a:stretch>
                  <a:fillRect l="-1463" t="-26154" r="-1220" b="-113846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D8AAADD-4529-4149-BAAE-C5CA06D7976D}"/>
                  </a:ext>
                </a:extLst>
              </p:cNvPr>
              <p:cNvSpPr txBox="1"/>
              <p:nvPr/>
            </p:nvSpPr>
            <p:spPr>
              <a:xfrm>
                <a:off x="115481" y="1688545"/>
                <a:ext cx="4018088" cy="369332"/>
              </a:xfrm>
              <a:prstGeom prst="rect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𝑀𝑉𝑁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D8AAADD-4529-4149-BAAE-C5CA06D79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1" y="1688545"/>
                <a:ext cx="4018088" cy="369332"/>
              </a:xfrm>
              <a:prstGeom prst="rect">
                <a:avLst/>
              </a:prstGeom>
              <a:blipFill>
                <a:blip r:embed="rId5"/>
                <a:stretch>
                  <a:fillRect l="-1875" r="-1875" b="-27273"/>
                </a:stretch>
              </a:blipFill>
              <a:ln w="3810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217DD11-B790-104E-9A3C-56466DBC4A80}"/>
                  </a:ext>
                </a:extLst>
              </p:cNvPr>
              <p:cNvSpPr txBox="1"/>
              <p:nvPr/>
            </p:nvSpPr>
            <p:spPr>
              <a:xfrm>
                <a:off x="127501" y="2283483"/>
                <a:ext cx="3863237" cy="1507657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/>
              </a:p>
              <a:p>
                <a:pPr algn="ctr"/>
                <a:r>
                  <a:rPr lang="en-US" sz="2400" dirty="0"/>
                  <a:t>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217DD11-B790-104E-9A3C-56466DBC4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01" y="2283483"/>
                <a:ext cx="3863237" cy="1507657"/>
              </a:xfrm>
              <a:prstGeom prst="rect">
                <a:avLst/>
              </a:prstGeom>
              <a:blipFill>
                <a:blip r:embed="rId6"/>
                <a:stretch>
                  <a:fillRect l="-1948" r="-1948" b="-819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052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264"/>
            <a:ext cx="8229600" cy="695117"/>
          </a:xfrm>
        </p:spPr>
        <p:txBody>
          <a:bodyPr/>
          <a:lstStyle/>
          <a:p>
            <a:r>
              <a:rPr lang="en-US" b="1" dirty="0">
                <a:solidFill>
                  <a:srgbClr val="990000"/>
                </a:solidFill>
              </a:rPr>
              <a:t>Features of LUCID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AE383-DFCC-634D-8744-D1104CF80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11" y="882505"/>
            <a:ext cx="8229600" cy="3394472"/>
          </a:xfrm>
        </p:spPr>
        <p:txBody>
          <a:bodyPr/>
          <a:lstStyle/>
          <a:p>
            <a:r>
              <a:rPr lang="en-US" sz="2400" dirty="0"/>
              <a:t>Inclusion of covariates in G → L and L → Y. </a:t>
            </a:r>
          </a:p>
          <a:p>
            <a:r>
              <a:rPr lang="en-US" sz="2400" dirty="0"/>
              <a:t>Use BIC to determine number of clusters.</a:t>
            </a:r>
          </a:p>
          <a:p>
            <a:r>
              <a:rPr lang="en-US" sz="2400" dirty="0"/>
              <a:t>Continuous and binary outcomes.</a:t>
            </a:r>
          </a:p>
          <a:p>
            <a:r>
              <a:rPr lang="en-US" sz="2400" dirty="0"/>
              <a:t>Supervised and unsupervised analysis.</a:t>
            </a:r>
            <a:endParaRPr lang="en-US" sz="2000" dirty="0"/>
          </a:p>
          <a:p>
            <a:r>
              <a:rPr lang="en-US" sz="2400" dirty="0"/>
              <a:t>Prediction of clusters and outcomes with new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61856-224E-3D42-9C18-543BCD658862}"/>
              </a:ext>
            </a:extLst>
          </p:cNvPr>
          <p:cNvSpPr txBox="1"/>
          <p:nvPr/>
        </p:nvSpPr>
        <p:spPr>
          <a:xfrm>
            <a:off x="1645708" y="4747756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 et al. </a:t>
            </a:r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Bioinformatics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84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264"/>
            <a:ext cx="8229600" cy="695117"/>
          </a:xfrm>
        </p:spPr>
        <p:txBody>
          <a:bodyPr/>
          <a:lstStyle/>
          <a:p>
            <a:r>
              <a:rPr lang="en-US" b="1" dirty="0">
                <a:solidFill>
                  <a:srgbClr val="990000"/>
                </a:solidFill>
              </a:rPr>
              <a:t>Additional Features of LUCID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AE383-DFCC-634D-8744-D1104CF80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11" y="850607"/>
            <a:ext cx="8229600" cy="2179675"/>
          </a:xfrm>
        </p:spPr>
        <p:txBody>
          <a:bodyPr/>
          <a:lstStyle/>
          <a:p>
            <a:r>
              <a:rPr lang="en-US" sz="2400" dirty="0"/>
              <a:t>Regularization for high dimensional G/E and </a:t>
            </a:r>
            <a:r>
              <a:rPr lang="en-US" sz="2400" dirty="0" err="1"/>
              <a:t>omic</a:t>
            </a:r>
            <a:r>
              <a:rPr lang="en-US" sz="2400" dirty="0"/>
              <a:t> data.</a:t>
            </a:r>
          </a:p>
          <a:p>
            <a:pPr lvl="1"/>
            <a:r>
              <a:rPr lang="en-US" sz="2000" dirty="0"/>
              <a:t>Parallelized grid search for tuning parameters.</a:t>
            </a:r>
            <a:endParaRPr lang="en-US" sz="2400" dirty="0"/>
          </a:p>
          <a:p>
            <a:r>
              <a:rPr lang="en-US" sz="2400" dirty="0"/>
              <a:t>Allows for missing values in </a:t>
            </a:r>
            <a:r>
              <a:rPr lang="en-US" sz="2400" dirty="0" err="1"/>
              <a:t>omic</a:t>
            </a:r>
            <a:r>
              <a:rPr lang="en-US" sz="2400" dirty="0"/>
              <a:t> data.</a:t>
            </a:r>
          </a:p>
          <a:p>
            <a:r>
              <a:rPr lang="en-US" sz="2400" dirty="0"/>
              <a:t>Inference on parameters estimates.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0FC4E-8C08-1246-94AB-AC62A5CA4005}"/>
              </a:ext>
            </a:extLst>
          </p:cNvPr>
          <p:cNvSpPr txBox="1"/>
          <p:nvPr/>
        </p:nvSpPr>
        <p:spPr>
          <a:xfrm>
            <a:off x="1909092" y="4620280"/>
            <a:ext cx="2662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 et al. </a:t>
            </a:r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Bioinformatics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package: </a:t>
            </a:r>
            <a:r>
              <a:rPr lang="en-US" sz="1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LUCIDus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7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113EB-8E2B-B64C-88A5-12CF67981DA3}"/>
              </a:ext>
            </a:extLst>
          </p:cNvPr>
          <p:cNvSpPr txBox="1">
            <a:spLocks/>
          </p:cNvSpPr>
          <p:nvPr/>
        </p:nvSpPr>
        <p:spPr>
          <a:xfrm>
            <a:off x="1050234" y="80058"/>
            <a:ext cx="6858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Goals</a:t>
            </a:r>
            <a:endParaRPr lang="en-US" sz="2700" b="1" dirty="0">
              <a:solidFill>
                <a:srgbClr val="99001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17177-30E3-814D-AFC1-844BADBF09A5}"/>
              </a:ext>
            </a:extLst>
          </p:cNvPr>
          <p:cNvSpPr txBox="1"/>
          <p:nvPr/>
        </p:nvSpPr>
        <p:spPr>
          <a:xfrm>
            <a:off x="207256" y="1002089"/>
            <a:ext cx="87294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 the concept of mediation analysis and its application in omics study</a:t>
            </a:r>
          </a:p>
          <a:p>
            <a:pPr marL="257175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 the statistical modeling of different mediation analysis framework, including </a:t>
            </a:r>
          </a:p>
          <a:p>
            <a:pPr marL="6000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Simple mediation analysis (one exposure, one mediator, and an outcome)</a:t>
            </a:r>
          </a:p>
          <a:p>
            <a:pPr marL="6000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with multiple mediators</a:t>
            </a:r>
          </a:p>
          <a:p>
            <a:pPr marL="6000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Analyses with multiple exposure.</a:t>
            </a:r>
          </a:p>
          <a:p>
            <a:pPr marL="600075" lvl="1" indent="-257175"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Approaches that estimate latent variables.</a:t>
            </a:r>
          </a:p>
          <a:p>
            <a:pPr marL="1057275" lvl="2" indent="-257175"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LUCID</a:t>
            </a:r>
          </a:p>
          <a:p>
            <a:pPr marL="600075" lvl="1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 the methods mentioned above in R and be able to interpret the results</a:t>
            </a:r>
          </a:p>
        </p:txBody>
      </p:sp>
    </p:spTree>
    <p:extLst>
      <p:ext uri="{BB962C8B-B14F-4D97-AF65-F5344CB8AC3E}">
        <p14:creationId xmlns:p14="http://schemas.microsoft.com/office/powerpoint/2010/main" val="3468853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857250"/>
          </a:xfrm>
        </p:spPr>
        <p:txBody>
          <a:bodyPr/>
          <a:lstStyle/>
          <a:p>
            <a:r>
              <a:rPr lang="en-US" b="1" dirty="0">
                <a:solidFill>
                  <a:srgbClr val="990000"/>
                </a:solidFill>
              </a:rPr>
              <a:t>Simulation Example</a:t>
            </a:r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5F2CB05A-12FE-4B4A-A3F0-050586C87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23" y="666516"/>
            <a:ext cx="6799754" cy="34137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715117-ACB5-684A-A1A8-D9FEEAEB59F0}"/>
              </a:ext>
            </a:extLst>
          </p:cNvPr>
          <p:cNvSpPr/>
          <p:nvPr/>
        </p:nvSpPr>
        <p:spPr>
          <a:xfrm>
            <a:off x="1637415" y="4080222"/>
            <a:ext cx="6241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Links: light blue = negative effect; dark blue = positive effect;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Width: effect size.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IntClust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integrative cluster.</a:t>
            </a:r>
          </a:p>
        </p:txBody>
      </p:sp>
    </p:spTree>
    <p:extLst>
      <p:ext uri="{BB962C8B-B14F-4D97-AF65-F5344CB8AC3E}">
        <p14:creationId xmlns:p14="http://schemas.microsoft.com/office/powerpoint/2010/main" val="3146791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255" y="71917"/>
            <a:ext cx="4405745" cy="1901536"/>
          </a:xfrm>
        </p:spPr>
        <p:txBody>
          <a:bodyPr/>
          <a:lstStyle/>
          <a:p>
            <a:r>
              <a:rPr lang="en-US" sz="4000" b="1" dirty="0">
                <a:solidFill>
                  <a:srgbClr val="990000"/>
                </a:solidFill>
              </a:rPr>
              <a:t>Varying Biomarker Effects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01F510-6BA1-B44C-8DBD-DB01ADA0873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05" y="-1"/>
            <a:ext cx="4630939" cy="450965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ECD5929-BB3A-4A41-BB78-BAF95AC17E6F}"/>
              </a:ext>
            </a:extLst>
          </p:cNvPr>
          <p:cNvGrpSpPr/>
          <p:nvPr/>
        </p:nvGrpSpPr>
        <p:grpSpPr>
          <a:xfrm>
            <a:off x="5001251" y="1973453"/>
            <a:ext cx="4004441" cy="2619568"/>
            <a:chOff x="3699607" y="797118"/>
            <a:chExt cx="5236020" cy="296504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F038FF0-826D-8449-97FA-9AF67CF52184}"/>
                </a:ext>
              </a:extLst>
            </p:cNvPr>
            <p:cNvGrpSpPr/>
            <p:nvPr/>
          </p:nvGrpSpPr>
          <p:grpSpPr>
            <a:xfrm>
              <a:off x="3699607" y="797118"/>
              <a:ext cx="5236020" cy="2729849"/>
              <a:chOff x="-165962" y="-71546"/>
              <a:chExt cx="7595462" cy="398478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A0A13D-F3B8-C645-9E52-067BA64AEA15}"/>
                  </a:ext>
                </a:extLst>
              </p:cNvPr>
              <p:cNvSpPr/>
              <p:nvPr/>
            </p:nvSpPr>
            <p:spPr>
              <a:xfrm>
                <a:off x="3016134" y="0"/>
                <a:ext cx="1143000" cy="1143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b="1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M</a:t>
                </a:r>
                <a:endParaRPr lang="en-US" sz="1200" b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36AEA4B-07C3-A547-8949-92E56C4D02F7}"/>
                  </a:ext>
                </a:extLst>
              </p:cNvPr>
              <p:cNvSpPr/>
              <p:nvPr/>
            </p:nvSpPr>
            <p:spPr>
              <a:xfrm>
                <a:off x="-165962" y="2756553"/>
                <a:ext cx="1143000" cy="1143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b="1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G</a:t>
                </a:r>
                <a:endParaRPr lang="en-US" sz="1200" b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F7A3BEC-D2C2-A94C-B2D8-EECBCB91281E}"/>
                  </a:ext>
                </a:extLst>
              </p:cNvPr>
              <p:cNvSpPr/>
              <p:nvPr/>
            </p:nvSpPr>
            <p:spPr>
              <a:xfrm>
                <a:off x="6286500" y="2732139"/>
                <a:ext cx="1143000" cy="1143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Y</a:t>
                </a:r>
                <a:endParaRPr lang="en-US" sz="120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851A173-45D1-7345-ADED-B7F917A63D5C}"/>
                  </a:ext>
                </a:extLst>
              </p:cNvPr>
              <p:cNvSpPr/>
              <p:nvPr/>
            </p:nvSpPr>
            <p:spPr>
              <a:xfrm>
                <a:off x="2996381" y="2694039"/>
                <a:ext cx="1219200" cy="1219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L</a:t>
                </a:r>
                <a:endParaRPr lang="en-US" sz="12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D3ADE0D-C89E-8B44-A3A1-34CBF8B1F08E}"/>
                  </a:ext>
                </a:extLst>
              </p:cNvPr>
              <p:cNvSpPr/>
              <p:nvPr/>
            </p:nvSpPr>
            <p:spPr>
              <a:xfrm>
                <a:off x="1388666" y="-71546"/>
                <a:ext cx="581001" cy="5911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200" i="1" dirty="0">
                    <a:solidFill>
                      <a:schemeClr val="tx1"/>
                    </a:solidFill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δ</a:t>
                </a:r>
                <a:endParaRPr lang="en-US" sz="1200" i="1" dirty="0">
                  <a:solidFill>
                    <a:schemeClr val="tx1"/>
                  </a:solidFill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E316DB3-D9BB-EF40-9FB0-1F7BB76E51AD}"/>
                  </a:ext>
                </a:extLst>
              </p:cNvPr>
              <p:cNvSpPr/>
              <p:nvPr/>
            </p:nvSpPr>
            <p:spPr>
              <a:xfrm>
                <a:off x="1432243" y="1166925"/>
                <a:ext cx="581001" cy="5911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l-GR" sz="2000" b="1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Σ</a:t>
                </a:r>
                <a:endParaRPr lang="en-US" sz="1100" b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9D30919-19AA-AB42-800B-ECC7DFC64D43}"/>
                  </a:ext>
                </a:extLst>
              </p:cNvPr>
              <p:cNvSpPr/>
              <p:nvPr/>
            </p:nvSpPr>
            <p:spPr>
              <a:xfrm>
                <a:off x="1641834" y="2491827"/>
                <a:ext cx="584426" cy="59058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l-GR" sz="2000" b="1" i="1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β</a:t>
                </a:r>
                <a:endParaRPr lang="en-US" sz="2000" b="1" i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8D4B945-903B-9D4C-9730-47C0B969F50E}"/>
                  </a:ext>
                </a:extLst>
              </p:cNvPr>
              <p:cNvCxnSpPr>
                <a:cxnSpLocks/>
                <a:stCxn id="10" idx="3"/>
                <a:endCxn id="12" idx="2"/>
              </p:cNvCxnSpPr>
              <p:nvPr/>
            </p:nvCxnSpPr>
            <p:spPr>
              <a:xfrm flipV="1">
                <a:off x="977038" y="3303640"/>
                <a:ext cx="2019344" cy="24414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0B678E1-068F-9048-B375-6178FB05197B}"/>
                  </a:ext>
                </a:extLst>
              </p:cNvPr>
              <p:cNvCxnSpPr/>
              <p:nvPr/>
            </p:nvCxnSpPr>
            <p:spPr>
              <a:xfrm>
                <a:off x="4215581" y="3303639"/>
                <a:ext cx="2070919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7AF014A-97E5-524C-913C-78D16628F99E}"/>
                  </a:ext>
                </a:extLst>
              </p:cNvPr>
              <p:cNvCxnSpPr>
                <a:cxnSpLocks/>
                <a:stCxn id="15" idx="6"/>
              </p:cNvCxnSpPr>
              <p:nvPr/>
            </p:nvCxnSpPr>
            <p:spPr>
              <a:xfrm>
                <a:off x="2226260" y="2787120"/>
                <a:ext cx="820372" cy="209905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E7EE8A2-B632-5D47-ACA2-74B5AD7486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60046" y="3336480"/>
                <a:ext cx="621871" cy="371811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0B9EE2D-BAFE-8B40-A391-89B6F47462D6}"/>
                  </a:ext>
                </a:extLst>
              </p:cNvPr>
              <p:cNvCxnSpPr>
                <a:cxnSpLocks/>
                <a:stCxn id="14" idx="6"/>
              </p:cNvCxnSpPr>
              <p:nvPr/>
            </p:nvCxnSpPr>
            <p:spPr>
              <a:xfrm flipV="1">
                <a:off x="2013244" y="791503"/>
                <a:ext cx="1002892" cy="670973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6E8222D-AAC4-7048-AFA7-83A197236752}"/>
                  </a:ext>
                </a:extLst>
              </p:cNvPr>
              <p:cNvCxnSpPr>
                <a:cxnSpLocks/>
                <a:stCxn id="13" idx="6"/>
              </p:cNvCxnSpPr>
              <p:nvPr/>
            </p:nvCxnSpPr>
            <p:spPr>
              <a:xfrm>
                <a:off x="1969667" y="224004"/>
                <a:ext cx="1046467" cy="347497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68A0C81D-48A5-1D43-98B1-A9CCAF8B6CE9}"/>
                  </a:ext>
                </a:extLst>
              </p:cNvPr>
              <p:cNvCxnSpPr/>
              <p:nvPr/>
            </p:nvCxnSpPr>
            <p:spPr>
              <a:xfrm flipH="1" flipV="1">
                <a:off x="3587634" y="1128493"/>
                <a:ext cx="18347" cy="155103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058CE3-18BF-1847-B6F9-A01735F67CC8}"/>
                </a:ext>
              </a:extLst>
            </p:cNvPr>
            <p:cNvSpPr txBox="1"/>
            <p:nvPr/>
          </p:nvSpPr>
          <p:spPr>
            <a:xfrm>
              <a:off x="7373788" y="3324766"/>
              <a:ext cx="312905" cy="437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i="1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γ</a:t>
              </a:r>
              <a:endParaRPr lang="en-US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93E657-9B4D-7242-93F7-00FABD800233}"/>
                </a:ext>
              </a:extLst>
            </p:cNvPr>
            <p:cNvSpPr/>
            <p:nvPr/>
          </p:nvSpPr>
          <p:spPr>
            <a:xfrm>
              <a:off x="7322024" y="3324671"/>
              <a:ext cx="402881" cy="4045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2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745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924" y="-20713"/>
            <a:ext cx="3439393" cy="2119745"/>
          </a:xfrm>
        </p:spPr>
        <p:txBody>
          <a:bodyPr/>
          <a:lstStyle/>
          <a:p>
            <a:r>
              <a:rPr lang="en-US" sz="4000" b="1" dirty="0">
                <a:solidFill>
                  <a:srgbClr val="990000"/>
                </a:solidFill>
              </a:rPr>
              <a:t>Varying Genetic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2441A-7CDF-5F43-B84E-75151C6BD95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340925" cy="455121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2348284-C4E2-C040-8FD4-F8F98227B960}"/>
              </a:ext>
            </a:extLst>
          </p:cNvPr>
          <p:cNvGrpSpPr/>
          <p:nvPr/>
        </p:nvGrpSpPr>
        <p:grpSpPr>
          <a:xfrm>
            <a:off x="5364934" y="2110326"/>
            <a:ext cx="3779066" cy="2440892"/>
            <a:chOff x="3699607" y="797118"/>
            <a:chExt cx="5236020" cy="296504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6B97974-F1DA-F24F-B4C2-524691E67A07}"/>
                </a:ext>
              </a:extLst>
            </p:cNvPr>
            <p:cNvGrpSpPr/>
            <p:nvPr/>
          </p:nvGrpSpPr>
          <p:grpSpPr>
            <a:xfrm>
              <a:off x="3699607" y="797118"/>
              <a:ext cx="5236020" cy="2729849"/>
              <a:chOff x="-165962" y="-71546"/>
              <a:chExt cx="7595462" cy="398478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637FC0-1AD1-3746-9E8D-7E26885CA223}"/>
                  </a:ext>
                </a:extLst>
              </p:cNvPr>
              <p:cNvSpPr/>
              <p:nvPr/>
            </p:nvSpPr>
            <p:spPr>
              <a:xfrm>
                <a:off x="3016134" y="0"/>
                <a:ext cx="1143000" cy="1143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b="1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M</a:t>
                </a:r>
                <a:endParaRPr lang="en-US" sz="1200" b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521937-6A71-2E4E-8ADF-04FB009B8678}"/>
                  </a:ext>
                </a:extLst>
              </p:cNvPr>
              <p:cNvSpPr/>
              <p:nvPr/>
            </p:nvSpPr>
            <p:spPr>
              <a:xfrm>
                <a:off x="-165962" y="2756553"/>
                <a:ext cx="1143000" cy="1143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b="1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G</a:t>
                </a:r>
                <a:endParaRPr lang="en-US" sz="1200" b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1A1EB4B-D8B5-1342-BDBF-C329884E9E56}"/>
                  </a:ext>
                </a:extLst>
              </p:cNvPr>
              <p:cNvSpPr/>
              <p:nvPr/>
            </p:nvSpPr>
            <p:spPr>
              <a:xfrm>
                <a:off x="6286500" y="2732139"/>
                <a:ext cx="1143000" cy="1143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Y</a:t>
                </a:r>
                <a:endParaRPr lang="en-US" sz="120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77DA66-B731-5B47-8B4C-251D87D7611D}"/>
                  </a:ext>
                </a:extLst>
              </p:cNvPr>
              <p:cNvSpPr/>
              <p:nvPr/>
            </p:nvSpPr>
            <p:spPr>
              <a:xfrm>
                <a:off x="2996381" y="2694039"/>
                <a:ext cx="1219200" cy="1219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L</a:t>
                </a:r>
                <a:endParaRPr lang="en-US" sz="12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AAC21EB-7DC9-C54A-B092-5CA44177EA0F}"/>
                  </a:ext>
                </a:extLst>
              </p:cNvPr>
              <p:cNvSpPr/>
              <p:nvPr/>
            </p:nvSpPr>
            <p:spPr>
              <a:xfrm>
                <a:off x="1388666" y="-71546"/>
                <a:ext cx="581001" cy="5911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200" i="1" dirty="0">
                    <a:solidFill>
                      <a:schemeClr val="tx1"/>
                    </a:solidFill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δ</a:t>
                </a:r>
                <a:endParaRPr lang="en-US" sz="1200" i="1" dirty="0">
                  <a:solidFill>
                    <a:schemeClr val="tx1"/>
                  </a:solidFill>
                  <a:latin typeface="Arial" panose="020B0604020202020204" pitchFamily="34" charset="0"/>
                  <a:ea typeface="宋体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60E4B7A-E401-B945-8ECF-0328C25BCAD5}"/>
                  </a:ext>
                </a:extLst>
              </p:cNvPr>
              <p:cNvSpPr/>
              <p:nvPr/>
            </p:nvSpPr>
            <p:spPr>
              <a:xfrm>
                <a:off x="1432243" y="1166925"/>
                <a:ext cx="581001" cy="5911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l-GR" sz="2000" b="1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Σ</a:t>
                </a:r>
                <a:endParaRPr lang="en-US" sz="1100" b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1540E3A-5FE8-0643-81A0-1927CF376663}"/>
                  </a:ext>
                </a:extLst>
              </p:cNvPr>
              <p:cNvSpPr/>
              <p:nvPr/>
            </p:nvSpPr>
            <p:spPr>
              <a:xfrm>
                <a:off x="1641834" y="2491827"/>
                <a:ext cx="584426" cy="59058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l-GR" sz="2000" b="1" i="1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β</a:t>
                </a:r>
                <a:endParaRPr lang="en-US" sz="2000" b="1" i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48C3605-B7E2-F543-B46B-ED79FBBC13D4}"/>
                  </a:ext>
                </a:extLst>
              </p:cNvPr>
              <p:cNvCxnSpPr>
                <a:cxnSpLocks/>
                <a:stCxn id="10" idx="3"/>
                <a:endCxn id="12" idx="2"/>
              </p:cNvCxnSpPr>
              <p:nvPr/>
            </p:nvCxnSpPr>
            <p:spPr>
              <a:xfrm flipV="1">
                <a:off x="977038" y="3303640"/>
                <a:ext cx="2019344" cy="24414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2DBF717-DF13-924E-93B4-ACAE29A27F9C}"/>
                  </a:ext>
                </a:extLst>
              </p:cNvPr>
              <p:cNvCxnSpPr/>
              <p:nvPr/>
            </p:nvCxnSpPr>
            <p:spPr>
              <a:xfrm>
                <a:off x="4215581" y="3303639"/>
                <a:ext cx="2070919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1C5F3D8-93AC-D449-825C-81B195AB8033}"/>
                  </a:ext>
                </a:extLst>
              </p:cNvPr>
              <p:cNvCxnSpPr>
                <a:cxnSpLocks/>
                <a:stCxn id="15" idx="6"/>
              </p:cNvCxnSpPr>
              <p:nvPr/>
            </p:nvCxnSpPr>
            <p:spPr>
              <a:xfrm>
                <a:off x="2226260" y="2787120"/>
                <a:ext cx="820372" cy="209905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C1784A07-6F3E-8040-A78C-A72F6EAE2B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60046" y="3336480"/>
                <a:ext cx="621871" cy="371811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055F2E7-EF43-E84A-BE2F-F0CA29537FE5}"/>
                  </a:ext>
                </a:extLst>
              </p:cNvPr>
              <p:cNvCxnSpPr>
                <a:cxnSpLocks/>
                <a:stCxn id="14" idx="6"/>
              </p:cNvCxnSpPr>
              <p:nvPr/>
            </p:nvCxnSpPr>
            <p:spPr>
              <a:xfrm flipV="1">
                <a:off x="2013244" y="791503"/>
                <a:ext cx="1002892" cy="670973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E13228F-F41F-C847-9878-362DBEE935BF}"/>
                  </a:ext>
                </a:extLst>
              </p:cNvPr>
              <p:cNvCxnSpPr>
                <a:cxnSpLocks/>
                <a:stCxn id="13" idx="6"/>
              </p:cNvCxnSpPr>
              <p:nvPr/>
            </p:nvCxnSpPr>
            <p:spPr>
              <a:xfrm>
                <a:off x="1969667" y="224004"/>
                <a:ext cx="1046467" cy="347497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401FBA5-DB56-B947-BCFA-4CBF57BEC7F3}"/>
                  </a:ext>
                </a:extLst>
              </p:cNvPr>
              <p:cNvCxnSpPr/>
              <p:nvPr/>
            </p:nvCxnSpPr>
            <p:spPr>
              <a:xfrm flipH="1" flipV="1">
                <a:off x="3587634" y="1128493"/>
                <a:ext cx="18347" cy="155103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964CFD-42B4-2546-9F1B-032501CA1978}"/>
                </a:ext>
              </a:extLst>
            </p:cNvPr>
            <p:cNvSpPr txBox="1"/>
            <p:nvPr/>
          </p:nvSpPr>
          <p:spPr>
            <a:xfrm>
              <a:off x="7373788" y="3324766"/>
              <a:ext cx="312905" cy="437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i="1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γ</a:t>
              </a:r>
              <a:endParaRPr lang="en-US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75A150B-EB03-E14E-A1FA-F1A3FF246F1A}"/>
                </a:ext>
              </a:extLst>
            </p:cNvPr>
            <p:cNvSpPr/>
            <p:nvPr/>
          </p:nvSpPr>
          <p:spPr>
            <a:xfrm>
              <a:off x="7322024" y="3324671"/>
              <a:ext cx="402881" cy="4045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2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972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b="1" i="1" dirty="0" err="1">
                <a:solidFill>
                  <a:srgbClr val="990000"/>
                </a:solidFill>
              </a:rPr>
              <a:t>LUCIDus</a:t>
            </a:r>
            <a:r>
              <a:rPr lang="en-US" b="1" dirty="0">
                <a:solidFill>
                  <a:srgbClr val="990000"/>
                </a:solidFill>
              </a:rPr>
              <a:t> R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89A96F-FFFB-6C4E-864F-DFAA863F3B67}"/>
              </a:ext>
            </a:extLst>
          </p:cNvPr>
          <p:cNvSpPr txBox="1"/>
          <p:nvPr/>
        </p:nvSpPr>
        <p:spPr>
          <a:xfrm>
            <a:off x="1086233" y="4681835"/>
            <a:ext cx="3898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Zhao et al. Submitted.; Peng et al. Bioinformatics 2019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ContiLab-usc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/LUCIDus-3.0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D94A8-7606-10C9-E98B-F780C93F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4" y="668836"/>
            <a:ext cx="4203700" cy="419100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0754AFD-1E5C-E0C2-2BC9-4332070CC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51609"/>
            <a:ext cx="3642014" cy="1176013"/>
          </a:xfrm>
          <a:prstGeom prst="rect">
            <a:avLst/>
          </a:prstGeom>
        </p:spPr>
      </p:pic>
      <p:pic>
        <p:nvPicPr>
          <p:cNvPr id="11" name="Picture 10" descr="A diagram of a mining process&#10;&#10;Description automatically generated">
            <a:extLst>
              <a:ext uri="{FF2B5EF4-FFF2-40B4-BE49-F238E27FC236}">
                <a16:creationId xmlns:a16="http://schemas.microsoft.com/office/drawing/2014/main" id="{01A7364D-C5D8-046A-05E9-CEA237903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199" y="1930632"/>
            <a:ext cx="4441616" cy="2570493"/>
          </a:xfrm>
          <a:prstGeom prst="rect">
            <a:avLst/>
          </a:prstGeom>
        </p:spPr>
      </p:pic>
      <p:pic>
        <p:nvPicPr>
          <p:cNvPr id="15" name="Picture 14" descr="A diagram of a model&#10;&#10;Description automatically generated">
            <a:extLst>
              <a:ext uri="{FF2B5EF4-FFF2-40B4-BE49-F238E27FC236}">
                <a16:creationId xmlns:a16="http://schemas.microsoft.com/office/drawing/2014/main" id="{54028BFE-97AC-0841-F83F-300C946C1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3" y="1197062"/>
            <a:ext cx="4009451" cy="339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97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207767-8F25-FFC4-D91B-541AA53E6209}"/>
              </a:ext>
            </a:extLst>
          </p:cNvPr>
          <p:cNvSpPr/>
          <p:nvPr/>
        </p:nvSpPr>
        <p:spPr>
          <a:xfrm>
            <a:off x="0" y="4220308"/>
            <a:ext cx="9144000" cy="923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672D90-059E-F978-299E-E1CA5596D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1525" y="1475450"/>
            <a:ext cx="1971675" cy="1910443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 fontScale="90000"/>
          </a:bodyPr>
          <a:lstStyle/>
          <a:p>
            <a:r>
              <a:rPr lang="en-US" sz="2700" b="1">
                <a:solidFill>
                  <a:srgbClr val="FFFFFF"/>
                </a:solidFill>
                <a:latin typeface="+mj-lt"/>
                <a:cs typeface="+mj-cs"/>
              </a:rPr>
              <a:t>Multiomic </a:t>
            </a:r>
            <a:r>
              <a:rPr lang="en-US" sz="2700" b="1">
                <a:solidFill>
                  <a:srgbClr val="FFFFFF"/>
                </a:solidFill>
              </a:rPr>
              <a:t>M</a:t>
            </a:r>
            <a:r>
              <a:rPr lang="en-US" sz="2700" b="1">
                <a:solidFill>
                  <a:srgbClr val="FFFFFF"/>
                </a:solidFill>
                <a:latin typeface="+mj-lt"/>
                <a:cs typeface="+mj-cs"/>
              </a:rPr>
              <a:t>ediation </a:t>
            </a:r>
            <a:r>
              <a:rPr lang="en-US" sz="2700" b="1">
                <a:solidFill>
                  <a:srgbClr val="FFFFFF"/>
                </a:solidFill>
              </a:rPr>
              <a:t>F</a:t>
            </a:r>
            <a:r>
              <a:rPr lang="en-US" sz="2700" b="1">
                <a:solidFill>
                  <a:srgbClr val="FFFFFF"/>
                </a:solidFill>
                <a:latin typeface="+mj-lt"/>
                <a:cs typeface="+mj-cs"/>
              </a:rPr>
              <a:t>ramework For Precision Environmental Health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DA2590-63A9-BA26-665C-484F5CC70E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" r="505"/>
          <a:stretch/>
        </p:blipFill>
        <p:spPr>
          <a:xfrm>
            <a:off x="3001879" y="151688"/>
            <a:ext cx="6055627" cy="4673030"/>
          </a:xfrm>
          <a:prstGeom prst="rect">
            <a:avLst/>
          </a:prstGeom>
        </p:spPr>
      </p:pic>
      <p:pic>
        <p:nvPicPr>
          <p:cNvPr id="5" name="Picture 4" descr="A picture containing text, font, screenshot, design&#10;&#10;Description automatically generated">
            <a:extLst>
              <a:ext uri="{FF2B5EF4-FFF2-40B4-BE49-F238E27FC236}">
                <a16:creationId xmlns:a16="http://schemas.microsoft.com/office/drawing/2014/main" id="{BB61F4D6-5673-557F-7341-A22B91C36A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72"/>
          <a:stretch/>
        </p:blipFill>
        <p:spPr>
          <a:xfrm>
            <a:off x="227047" y="1252255"/>
            <a:ext cx="2516153" cy="23568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3E037D-004E-A75E-8520-940AB8CB8EDB}"/>
              </a:ext>
            </a:extLst>
          </p:cNvPr>
          <p:cNvSpPr txBox="1"/>
          <p:nvPr/>
        </p:nvSpPr>
        <p:spPr>
          <a:xfrm>
            <a:off x="1648558" y="398950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46305B-3AB4-D0E7-26D1-D35A626CEC80}"/>
              </a:ext>
            </a:extLst>
          </p:cNvPr>
          <p:cNvSpPr/>
          <p:nvPr/>
        </p:nvSpPr>
        <p:spPr>
          <a:xfrm>
            <a:off x="4427622" y="1028700"/>
            <a:ext cx="4565984" cy="3711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31DC03-4E1E-E44A-C1DA-9CA11E951C4F}"/>
              </a:ext>
            </a:extLst>
          </p:cNvPr>
          <p:cNvSpPr txBox="1"/>
          <p:nvPr/>
        </p:nvSpPr>
        <p:spPr>
          <a:xfrm>
            <a:off x="2336712" y="4751649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Goodrich et al.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Environ Int.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</a:p>
        </p:txBody>
      </p:sp>
      <p:pic>
        <p:nvPicPr>
          <p:cNvPr id="8" name="Picture 7" descr="A person with a beard&#10;&#10;AI-generated content may be incorrect.">
            <a:extLst>
              <a:ext uri="{FF2B5EF4-FFF2-40B4-BE49-F238E27FC236}">
                <a16:creationId xmlns:a16="http://schemas.microsoft.com/office/drawing/2014/main" id="{E85E96FB-D751-2406-3B4C-498A56FC5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92" y="4220308"/>
            <a:ext cx="808122" cy="872772"/>
          </a:xfrm>
          <a:prstGeom prst="rect">
            <a:avLst/>
          </a:prstGeom>
        </p:spPr>
      </p:pic>
      <p:pic>
        <p:nvPicPr>
          <p:cNvPr id="2" name="Picture 1" descr="A black and yellow text&#10;&#10;AI-generated content may be incorrect.">
            <a:extLst>
              <a:ext uri="{FF2B5EF4-FFF2-40B4-BE49-F238E27FC236}">
                <a16:creationId xmlns:a16="http://schemas.microsoft.com/office/drawing/2014/main" id="{ABD80315-A035-DF06-8DA5-E2DAB9834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7066" y="4792571"/>
            <a:ext cx="2556933" cy="3572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9A8DF6-323F-29CB-C6CD-19F68143DB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10" y="-16934"/>
            <a:ext cx="2443198" cy="514357"/>
          </a:xfrm>
          <a:prstGeom prst="rect">
            <a:avLst/>
          </a:prstGeom>
          <a:solidFill>
            <a:srgbClr val="9E1434"/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CB358EE-ED0A-483C-7891-7F11D8F0ACF9}"/>
              </a:ext>
            </a:extLst>
          </p:cNvPr>
          <p:cNvSpPr/>
          <p:nvPr/>
        </p:nvSpPr>
        <p:spPr>
          <a:xfrm>
            <a:off x="-27646" y="428700"/>
            <a:ext cx="1676204" cy="351487"/>
          </a:xfrm>
          <a:prstGeom prst="rect">
            <a:avLst/>
          </a:prstGeom>
        </p:spPr>
        <p:txBody>
          <a:bodyPr spcFirstLastPara="0" lIns="66940" tIns="66940" rIns="66940" bIns="0" anchor="t"/>
          <a:lstStyle/>
          <a:p>
            <a:pPr algn="l" hangingPunct="0">
              <a:lnSpc>
                <a:spcPct val="100000"/>
              </a:lnSpc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P01CA196569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243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EE705-2346-6849-5885-4F9248E98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5FD6AE-5F16-70A4-93CD-6F3B4998B3F1}"/>
              </a:ext>
            </a:extLst>
          </p:cNvPr>
          <p:cNvSpPr/>
          <p:nvPr/>
        </p:nvSpPr>
        <p:spPr>
          <a:xfrm>
            <a:off x="0" y="4220308"/>
            <a:ext cx="9144000" cy="923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4CE381-5305-9866-8C52-0FF473343D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1525" y="1475450"/>
            <a:ext cx="1971675" cy="1910443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 fontScale="90000"/>
          </a:bodyPr>
          <a:lstStyle/>
          <a:p>
            <a:r>
              <a:rPr lang="en-US" sz="2700" b="1">
                <a:solidFill>
                  <a:srgbClr val="FFFFFF"/>
                </a:solidFill>
                <a:latin typeface="+mj-lt"/>
                <a:cs typeface="+mj-cs"/>
              </a:rPr>
              <a:t>Multiomic </a:t>
            </a:r>
            <a:r>
              <a:rPr lang="en-US" sz="2700" b="1">
                <a:solidFill>
                  <a:srgbClr val="FFFFFF"/>
                </a:solidFill>
              </a:rPr>
              <a:t>M</a:t>
            </a:r>
            <a:r>
              <a:rPr lang="en-US" sz="2700" b="1">
                <a:solidFill>
                  <a:srgbClr val="FFFFFF"/>
                </a:solidFill>
                <a:latin typeface="+mj-lt"/>
                <a:cs typeface="+mj-cs"/>
              </a:rPr>
              <a:t>ediation </a:t>
            </a:r>
            <a:r>
              <a:rPr lang="en-US" sz="2700" b="1">
                <a:solidFill>
                  <a:srgbClr val="FFFFFF"/>
                </a:solidFill>
              </a:rPr>
              <a:t>F</a:t>
            </a:r>
            <a:r>
              <a:rPr lang="en-US" sz="2700" b="1">
                <a:solidFill>
                  <a:srgbClr val="FFFFFF"/>
                </a:solidFill>
                <a:latin typeface="+mj-lt"/>
                <a:cs typeface="+mj-cs"/>
              </a:rPr>
              <a:t>ramework For Precision Environmental Health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D057FB0-EAD9-CA3F-B8F3-81CDC22B0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" r="505"/>
          <a:stretch/>
        </p:blipFill>
        <p:spPr>
          <a:xfrm>
            <a:off x="3001879" y="151688"/>
            <a:ext cx="6055627" cy="4673030"/>
          </a:xfrm>
          <a:prstGeom prst="rect">
            <a:avLst/>
          </a:prstGeom>
        </p:spPr>
      </p:pic>
      <p:pic>
        <p:nvPicPr>
          <p:cNvPr id="5" name="Picture 4" descr="A picture containing text, font, screenshot, design&#10;&#10;Description automatically generated">
            <a:extLst>
              <a:ext uri="{FF2B5EF4-FFF2-40B4-BE49-F238E27FC236}">
                <a16:creationId xmlns:a16="http://schemas.microsoft.com/office/drawing/2014/main" id="{77782B47-8CA7-0372-E94C-466F268D5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72"/>
          <a:stretch/>
        </p:blipFill>
        <p:spPr>
          <a:xfrm>
            <a:off x="227047" y="1252255"/>
            <a:ext cx="2516153" cy="23568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215A2-91F2-FC96-BFBC-25BA312FF281}"/>
              </a:ext>
            </a:extLst>
          </p:cNvPr>
          <p:cNvSpPr txBox="1"/>
          <p:nvPr/>
        </p:nvSpPr>
        <p:spPr>
          <a:xfrm>
            <a:off x="1648558" y="398950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5C6EE2-CB3F-36C2-6A01-EB8F014D8A0A}"/>
              </a:ext>
            </a:extLst>
          </p:cNvPr>
          <p:cNvSpPr/>
          <p:nvPr/>
        </p:nvSpPr>
        <p:spPr>
          <a:xfrm>
            <a:off x="4427622" y="1028700"/>
            <a:ext cx="4565984" cy="3711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53F9DF-73D7-0912-56E5-CB88C84D4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003" y="1632552"/>
            <a:ext cx="596298" cy="596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A2056F-2636-F685-BA68-C5A2C7D08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781" y="1632552"/>
            <a:ext cx="596298" cy="596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B55D51-6D6E-FF0E-09C2-96C49CB710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691" y="1632552"/>
            <a:ext cx="596298" cy="596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19A3A7-DD62-B0A8-764E-E838D7144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003" y="3751865"/>
            <a:ext cx="596298" cy="596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DD7E0A-0A12-903B-22FD-3390993E7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373" y="3751865"/>
            <a:ext cx="596298" cy="596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7E8A26-17F0-7453-18A6-EAA142076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112" y="3751865"/>
            <a:ext cx="596298" cy="596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F5A8FD-3E91-8152-166F-3CF80E60F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003" y="2628281"/>
            <a:ext cx="596298" cy="596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06D3DC-4CE6-C418-C25C-723DAAFA4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373" y="2628281"/>
            <a:ext cx="596298" cy="596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4B2679-CB08-8F9F-46E0-D45742227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112" y="2628281"/>
            <a:ext cx="596298" cy="59629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05ADBD-9515-9E7A-87D6-2F617E13574A}"/>
              </a:ext>
            </a:extLst>
          </p:cNvPr>
          <p:cNvCxnSpPr/>
          <p:nvPr/>
        </p:nvCxnSpPr>
        <p:spPr>
          <a:xfrm>
            <a:off x="5148781" y="2895600"/>
            <a:ext cx="776072" cy="0"/>
          </a:xfrm>
          <a:prstGeom prst="straightConnector1">
            <a:avLst/>
          </a:prstGeom>
          <a:ln>
            <a:solidFill>
              <a:srgbClr val="9E1435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04BF39-902B-A896-6796-8E74F6097F5A}"/>
              </a:ext>
            </a:extLst>
          </p:cNvPr>
          <p:cNvCxnSpPr/>
          <p:nvPr/>
        </p:nvCxnSpPr>
        <p:spPr>
          <a:xfrm>
            <a:off x="6579671" y="2895600"/>
            <a:ext cx="776072" cy="0"/>
          </a:xfrm>
          <a:prstGeom prst="straightConnector1">
            <a:avLst/>
          </a:prstGeom>
          <a:ln>
            <a:solidFill>
              <a:srgbClr val="9E1435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DEA144D-2F82-05BA-B45D-EB1851E61DBF}"/>
              </a:ext>
            </a:extLst>
          </p:cNvPr>
          <p:cNvSpPr txBox="1"/>
          <p:nvPr/>
        </p:nvSpPr>
        <p:spPr>
          <a:xfrm>
            <a:off x="2336712" y="4751649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Goodrich et al.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Environ Int.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</a:p>
        </p:txBody>
      </p:sp>
      <p:pic>
        <p:nvPicPr>
          <p:cNvPr id="20" name="Picture 19" descr="A person with a beard&#10;&#10;AI-generated content may be incorrect.">
            <a:extLst>
              <a:ext uri="{FF2B5EF4-FFF2-40B4-BE49-F238E27FC236}">
                <a16:creationId xmlns:a16="http://schemas.microsoft.com/office/drawing/2014/main" id="{CE072542-2127-2810-E7D0-D5DD86EA1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92" y="4220308"/>
            <a:ext cx="808122" cy="872772"/>
          </a:xfrm>
          <a:prstGeom prst="rect">
            <a:avLst/>
          </a:prstGeom>
        </p:spPr>
      </p:pic>
      <p:pic>
        <p:nvPicPr>
          <p:cNvPr id="21" name="Picture 20" descr="A black and yellow text&#10;&#10;AI-generated content may be incorrect.">
            <a:extLst>
              <a:ext uri="{FF2B5EF4-FFF2-40B4-BE49-F238E27FC236}">
                <a16:creationId xmlns:a16="http://schemas.microsoft.com/office/drawing/2014/main" id="{A9941CFF-958C-4ECF-5896-9A3D6E07CC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7066" y="4792571"/>
            <a:ext cx="2556933" cy="3572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E51817-DB1C-3C3E-2630-1DDCC00ADDE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10" y="-16934"/>
            <a:ext cx="2443198" cy="514357"/>
          </a:xfrm>
          <a:prstGeom prst="rect">
            <a:avLst/>
          </a:prstGeom>
          <a:solidFill>
            <a:srgbClr val="9E1434"/>
          </a:solidFill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DA1ECD6-5D06-823F-7A3E-01A2C7FABE50}"/>
              </a:ext>
            </a:extLst>
          </p:cNvPr>
          <p:cNvSpPr/>
          <p:nvPr/>
        </p:nvSpPr>
        <p:spPr>
          <a:xfrm>
            <a:off x="-27646" y="428700"/>
            <a:ext cx="1676204" cy="351487"/>
          </a:xfrm>
          <a:prstGeom prst="rect">
            <a:avLst/>
          </a:prstGeom>
        </p:spPr>
        <p:txBody>
          <a:bodyPr spcFirstLastPara="0" lIns="66940" tIns="66940" rIns="66940" bIns="0" anchor="t"/>
          <a:lstStyle/>
          <a:p>
            <a:pPr algn="l" hangingPunct="0">
              <a:lnSpc>
                <a:spcPct val="100000"/>
              </a:lnSpc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P01CA196569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831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207767-8F25-FFC4-D91B-541AA53E6209}"/>
              </a:ext>
            </a:extLst>
          </p:cNvPr>
          <p:cNvSpPr/>
          <p:nvPr/>
        </p:nvSpPr>
        <p:spPr>
          <a:xfrm>
            <a:off x="0" y="4220308"/>
            <a:ext cx="9144000" cy="923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672D90-059E-F978-299E-E1CA5596D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1525" y="1475450"/>
            <a:ext cx="1971675" cy="1910443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 fontScale="90000"/>
          </a:bodyPr>
          <a:lstStyle/>
          <a:p>
            <a:r>
              <a:rPr lang="en-US" sz="2700" b="1">
                <a:solidFill>
                  <a:srgbClr val="FFFFFF"/>
                </a:solidFill>
                <a:latin typeface="+mj-lt"/>
                <a:cs typeface="+mj-cs"/>
              </a:rPr>
              <a:t>Multiomic </a:t>
            </a:r>
            <a:r>
              <a:rPr lang="en-US" sz="2700" b="1">
                <a:solidFill>
                  <a:srgbClr val="FFFFFF"/>
                </a:solidFill>
              </a:rPr>
              <a:t>M</a:t>
            </a:r>
            <a:r>
              <a:rPr lang="en-US" sz="2700" b="1">
                <a:solidFill>
                  <a:srgbClr val="FFFFFF"/>
                </a:solidFill>
                <a:latin typeface="+mj-lt"/>
                <a:cs typeface="+mj-cs"/>
              </a:rPr>
              <a:t>ediation </a:t>
            </a:r>
            <a:r>
              <a:rPr lang="en-US" sz="2700" b="1">
                <a:solidFill>
                  <a:srgbClr val="FFFFFF"/>
                </a:solidFill>
              </a:rPr>
              <a:t>F</a:t>
            </a:r>
            <a:r>
              <a:rPr lang="en-US" sz="2700" b="1">
                <a:solidFill>
                  <a:srgbClr val="FFFFFF"/>
                </a:solidFill>
                <a:latin typeface="+mj-lt"/>
                <a:cs typeface="+mj-cs"/>
              </a:rPr>
              <a:t>ramework For Precision Environmental Health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DA2590-63A9-BA26-665C-484F5CC70E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" r="505"/>
          <a:stretch/>
        </p:blipFill>
        <p:spPr>
          <a:xfrm>
            <a:off x="3001879" y="151688"/>
            <a:ext cx="6055627" cy="4673030"/>
          </a:xfrm>
          <a:prstGeom prst="rect">
            <a:avLst/>
          </a:prstGeom>
        </p:spPr>
      </p:pic>
      <p:pic>
        <p:nvPicPr>
          <p:cNvPr id="5" name="Picture 4" descr="A picture containing text, font, screenshot, design&#10;&#10;Description automatically generated">
            <a:extLst>
              <a:ext uri="{FF2B5EF4-FFF2-40B4-BE49-F238E27FC236}">
                <a16:creationId xmlns:a16="http://schemas.microsoft.com/office/drawing/2014/main" id="{BB61F4D6-5673-557F-7341-A22B91C36A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72"/>
          <a:stretch/>
        </p:blipFill>
        <p:spPr>
          <a:xfrm>
            <a:off x="227047" y="1252255"/>
            <a:ext cx="2516153" cy="23568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3E037D-004E-A75E-8520-940AB8CB8EDB}"/>
              </a:ext>
            </a:extLst>
          </p:cNvPr>
          <p:cNvSpPr txBox="1"/>
          <p:nvPr/>
        </p:nvSpPr>
        <p:spPr>
          <a:xfrm>
            <a:off x="1648558" y="398950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46305B-3AB4-D0E7-26D1-D35A626CEC80}"/>
              </a:ext>
            </a:extLst>
          </p:cNvPr>
          <p:cNvSpPr/>
          <p:nvPr/>
        </p:nvSpPr>
        <p:spPr>
          <a:xfrm>
            <a:off x="5811253" y="1028700"/>
            <a:ext cx="3182353" cy="3711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3331D-50D5-6C68-6850-62E61E53A064}"/>
              </a:ext>
            </a:extLst>
          </p:cNvPr>
          <p:cNvSpPr txBox="1"/>
          <p:nvPr/>
        </p:nvSpPr>
        <p:spPr>
          <a:xfrm>
            <a:off x="836773" y="4786514"/>
            <a:ext cx="575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Perera et al. 2022; Song et al. 2020, Zhang et al. 2016</a:t>
            </a:r>
          </a:p>
        </p:txBody>
      </p:sp>
      <p:pic>
        <p:nvPicPr>
          <p:cNvPr id="8" name="Picture 7" descr="A person with a beard&#10;&#10;AI-generated content may be incorrect.">
            <a:extLst>
              <a:ext uri="{FF2B5EF4-FFF2-40B4-BE49-F238E27FC236}">
                <a16:creationId xmlns:a16="http://schemas.microsoft.com/office/drawing/2014/main" id="{659FDA12-5C1D-8FFE-6886-7101A9185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92" y="4220308"/>
            <a:ext cx="808122" cy="872772"/>
          </a:xfrm>
          <a:prstGeom prst="rect">
            <a:avLst/>
          </a:prstGeom>
        </p:spPr>
      </p:pic>
      <p:pic>
        <p:nvPicPr>
          <p:cNvPr id="10" name="Picture 9" descr="A black and yellow text&#10;&#10;AI-generated content may be incorrect.">
            <a:extLst>
              <a:ext uri="{FF2B5EF4-FFF2-40B4-BE49-F238E27FC236}">
                <a16:creationId xmlns:a16="http://schemas.microsoft.com/office/drawing/2014/main" id="{D21AFCA6-D71D-3405-4C1F-53C923C46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066" y="4792571"/>
            <a:ext cx="2556933" cy="357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E6BAB0-A9B7-C1E0-892F-87DCA44ECB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10" y="-16934"/>
            <a:ext cx="2443198" cy="514357"/>
          </a:xfrm>
          <a:prstGeom prst="rect">
            <a:avLst/>
          </a:prstGeom>
          <a:solidFill>
            <a:srgbClr val="9E1434"/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4CAB9AA-ACF8-1FB5-B171-693D08198C36}"/>
              </a:ext>
            </a:extLst>
          </p:cNvPr>
          <p:cNvSpPr/>
          <p:nvPr/>
        </p:nvSpPr>
        <p:spPr>
          <a:xfrm>
            <a:off x="-27646" y="428700"/>
            <a:ext cx="1676204" cy="351487"/>
          </a:xfrm>
          <a:prstGeom prst="rect">
            <a:avLst/>
          </a:prstGeom>
        </p:spPr>
        <p:txBody>
          <a:bodyPr spcFirstLastPara="0" lIns="66940" tIns="66940" rIns="66940" bIns="0" anchor="t"/>
          <a:lstStyle/>
          <a:p>
            <a:pPr algn="l" hangingPunct="0">
              <a:lnSpc>
                <a:spcPct val="100000"/>
              </a:lnSpc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P01CA196569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703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207767-8F25-FFC4-D91B-541AA53E6209}"/>
              </a:ext>
            </a:extLst>
          </p:cNvPr>
          <p:cNvSpPr/>
          <p:nvPr/>
        </p:nvSpPr>
        <p:spPr>
          <a:xfrm>
            <a:off x="0" y="4220308"/>
            <a:ext cx="9144000" cy="923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672D90-059E-F978-299E-E1CA5596D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1525" y="1475450"/>
            <a:ext cx="1971675" cy="1910443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 fontScale="90000"/>
          </a:bodyPr>
          <a:lstStyle/>
          <a:p>
            <a:r>
              <a:rPr lang="en-US" sz="2700" b="1">
                <a:solidFill>
                  <a:srgbClr val="FFFFFF"/>
                </a:solidFill>
                <a:latin typeface="+mj-lt"/>
                <a:cs typeface="+mj-cs"/>
              </a:rPr>
              <a:t>Multiomic </a:t>
            </a:r>
            <a:r>
              <a:rPr lang="en-US" sz="2700" b="1">
                <a:solidFill>
                  <a:srgbClr val="FFFFFF"/>
                </a:solidFill>
              </a:rPr>
              <a:t>M</a:t>
            </a:r>
            <a:r>
              <a:rPr lang="en-US" sz="2700" b="1">
                <a:solidFill>
                  <a:srgbClr val="FFFFFF"/>
                </a:solidFill>
                <a:latin typeface="+mj-lt"/>
                <a:cs typeface="+mj-cs"/>
              </a:rPr>
              <a:t>ediation </a:t>
            </a:r>
            <a:r>
              <a:rPr lang="en-US" sz="2700" b="1">
                <a:solidFill>
                  <a:srgbClr val="FFFFFF"/>
                </a:solidFill>
              </a:rPr>
              <a:t>F</a:t>
            </a:r>
            <a:r>
              <a:rPr lang="en-US" sz="2700" b="1">
                <a:solidFill>
                  <a:srgbClr val="FFFFFF"/>
                </a:solidFill>
                <a:latin typeface="+mj-lt"/>
                <a:cs typeface="+mj-cs"/>
              </a:rPr>
              <a:t>ramework For Precision Environmental Health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DA2590-63A9-BA26-665C-484F5CC70E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" r="505"/>
          <a:stretch/>
        </p:blipFill>
        <p:spPr>
          <a:xfrm>
            <a:off x="3001879" y="151688"/>
            <a:ext cx="6055627" cy="4673030"/>
          </a:xfrm>
          <a:prstGeom prst="rect">
            <a:avLst/>
          </a:prstGeom>
        </p:spPr>
      </p:pic>
      <p:pic>
        <p:nvPicPr>
          <p:cNvPr id="5" name="Picture 4" descr="A picture containing text, font, screenshot, design&#10;&#10;Description automatically generated">
            <a:extLst>
              <a:ext uri="{FF2B5EF4-FFF2-40B4-BE49-F238E27FC236}">
                <a16:creationId xmlns:a16="http://schemas.microsoft.com/office/drawing/2014/main" id="{BB61F4D6-5673-557F-7341-A22B91C36A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72"/>
          <a:stretch/>
        </p:blipFill>
        <p:spPr>
          <a:xfrm>
            <a:off x="227047" y="1252255"/>
            <a:ext cx="2516153" cy="23568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3E037D-004E-A75E-8520-940AB8CB8EDB}"/>
              </a:ext>
            </a:extLst>
          </p:cNvPr>
          <p:cNvSpPr txBox="1"/>
          <p:nvPr/>
        </p:nvSpPr>
        <p:spPr>
          <a:xfrm>
            <a:off x="1648558" y="398950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46305B-3AB4-D0E7-26D1-D35A626CEC80}"/>
              </a:ext>
            </a:extLst>
          </p:cNvPr>
          <p:cNvSpPr/>
          <p:nvPr/>
        </p:nvSpPr>
        <p:spPr>
          <a:xfrm>
            <a:off x="7381374" y="1028700"/>
            <a:ext cx="1612232" cy="3711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54F36D-DF1D-9D55-C9A6-5C056C7ECD44}"/>
              </a:ext>
            </a:extLst>
          </p:cNvPr>
          <p:cNvSpPr txBox="1"/>
          <p:nvPr/>
        </p:nvSpPr>
        <p:spPr>
          <a:xfrm>
            <a:off x="1015706" y="4824718"/>
            <a:ext cx="8053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O’Connell et al. 2016; Lock et al. 2013 ;Derkach et al. 2019; Albert et al. 2016 </a:t>
            </a:r>
          </a:p>
        </p:txBody>
      </p:sp>
      <p:pic>
        <p:nvPicPr>
          <p:cNvPr id="8" name="Picture 7" descr="A person with a beard&#10;&#10;AI-generated content may be incorrect.">
            <a:extLst>
              <a:ext uri="{FF2B5EF4-FFF2-40B4-BE49-F238E27FC236}">
                <a16:creationId xmlns:a16="http://schemas.microsoft.com/office/drawing/2014/main" id="{211B785A-E923-9565-8913-2E92BEC04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92" y="4220308"/>
            <a:ext cx="808122" cy="872772"/>
          </a:xfrm>
          <a:prstGeom prst="rect">
            <a:avLst/>
          </a:prstGeom>
        </p:spPr>
      </p:pic>
      <p:pic>
        <p:nvPicPr>
          <p:cNvPr id="10" name="Picture 9" descr="A black and yellow text&#10;&#10;AI-generated content may be incorrect.">
            <a:extLst>
              <a:ext uri="{FF2B5EF4-FFF2-40B4-BE49-F238E27FC236}">
                <a16:creationId xmlns:a16="http://schemas.microsoft.com/office/drawing/2014/main" id="{FD13F3CE-19AD-6603-E749-7F5D90D1A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066" y="4792571"/>
            <a:ext cx="2556933" cy="357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41C0CF-1F8E-F311-F870-605F578B22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10" y="-16934"/>
            <a:ext cx="2443198" cy="514357"/>
          </a:xfrm>
          <a:prstGeom prst="rect">
            <a:avLst/>
          </a:prstGeom>
          <a:solidFill>
            <a:srgbClr val="9E1434"/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9CEF9C1-55A8-B22A-95BD-24869610907C}"/>
              </a:ext>
            </a:extLst>
          </p:cNvPr>
          <p:cNvSpPr/>
          <p:nvPr/>
        </p:nvSpPr>
        <p:spPr>
          <a:xfrm>
            <a:off x="-27646" y="428700"/>
            <a:ext cx="1676204" cy="351487"/>
          </a:xfrm>
          <a:prstGeom prst="rect">
            <a:avLst/>
          </a:prstGeom>
        </p:spPr>
        <p:txBody>
          <a:bodyPr spcFirstLastPara="0" lIns="66940" tIns="66940" rIns="66940" bIns="0" anchor="t"/>
          <a:lstStyle/>
          <a:p>
            <a:pPr algn="l" hangingPunct="0">
              <a:lnSpc>
                <a:spcPct val="100000"/>
              </a:lnSpc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P01CA196569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209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207767-8F25-FFC4-D91B-541AA53E6209}"/>
              </a:ext>
            </a:extLst>
          </p:cNvPr>
          <p:cNvSpPr/>
          <p:nvPr/>
        </p:nvSpPr>
        <p:spPr>
          <a:xfrm>
            <a:off x="0" y="4220308"/>
            <a:ext cx="9144000" cy="923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672D90-059E-F978-299E-E1CA5596D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1525" y="1475450"/>
            <a:ext cx="1971675" cy="1910443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 fontScale="90000"/>
          </a:bodyPr>
          <a:lstStyle/>
          <a:p>
            <a:r>
              <a:rPr lang="en-US" sz="2700" b="1">
                <a:solidFill>
                  <a:srgbClr val="FFFFFF"/>
                </a:solidFill>
                <a:latin typeface="+mj-lt"/>
                <a:cs typeface="+mj-cs"/>
              </a:rPr>
              <a:t>Multiomic </a:t>
            </a:r>
            <a:r>
              <a:rPr lang="en-US" sz="2700" b="1">
                <a:solidFill>
                  <a:srgbClr val="FFFFFF"/>
                </a:solidFill>
              </a:rPr>
              <a:t>M</a:t>
            </a:r>
            <a:r>
              <a:rPr lang="en-US" sz="2700" b="1">
                <a:solidFill>
                  <a:srgbClr val="FFFFFF"/>
                </a:solidFill>
                <a:latin typeface="+mj-lt"/>
                <a:cs typeface="+mj-cs"/>
              </a:rPr>
              <a:t>ediation </a:t>
            </a:r>
            <a:r>
              <a:rPr lang="en-US" sz="2700" b="1">
                <a:solidFill>
                  <a:srgbClr val="FFFFFF"/>
                </a:solidFill>
              </a:rPr>
              <a:t>F</a:t>
            </a:r>
            <a:r>
              <a:rPr lang="en-US" sz="2700" b="1">
                <a:solidFill>
                  <a:srgbClr val="FFFFFF"/>
                </a:solidFill>
                <a:latin typeface="+mj-lt"/>
                <a:cs typeface="+mj-cs"/>
              </a:rPr>
              <a:t>ramework For Precision Environmental Health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DA2590-63A9-BA26-665C-484F5CC70E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" r="505"/>
          <a:stretch/>
        </p:blipFill>
        <p:spPr>
          <a:xfrm>
            <a:off x="3001879" y="151688"/>
            <a:ext cx="6055627" cy="4673030"/>
          </a:xfrm>
          <a:prstGeom prst="rect">
            <a:avLst/>
          </a:prstGeom>
        </p:spPr>
      </p:pic>
      <p:pic>
        <p:nvPicPr>
          <p:cNvPr id="5" name="Picture 4" descr="A picture containing text, font, screenshot, design&#10;&#10;Description automatically generated">
            <a:extLst>
              <a:ext uri="{FF2B5EF4-FFF2-40B4-BE49-F238E27FC236}">
                <a16:creationId xmlns:a16="http://schemas.microsoft.com/office/drawing/2014/main" id="{BB61F4D6-5673-557F-7341-A22B91C36A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72"/>
          <a:stretch/>
        </p:blipFill>
        <p:spPr>
          <a:xfrm>
            <a:off x="227047" y="1252255"/>
            <a:ext cx="2516153" cy="23568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3E037D-004E-A75E-8520-940AB8CB8EDB}"/>
              </a:ext>
            </a:extLst>
          </p:cNvPr>
          <p:cNvSpPr txBox="1"/>
          <p:nvPr/>
        </p:nvSpPr>
        <p:spPr>
          <a:xfrm>
            <a:off x="1648558" y="398950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761F45-CCCA-9A98-BDF5-A02E05E5EFCC}"/>
              </a:ext>
            </a:extLst>
          </p:cNvPr>
          <p:cNvSpPr txBox="1"/>
          <p:nvPr/>
        </p:nvSpPr>
        <p:spPr>
          <a:xfrm>
            <a:off x="1015706" y="4785080"/>
            <a:ext cx="5272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Goodrich et al. 2024; Zhao et al 2024; Zhao et al in press; Peng et al. 2020</a:t>
            </a:r>
          </a:p>
        </p:txBody>
      </p:sp>
      <p:pic>
        <p:nvPicPr>
          <p:cNvPr id="8" name="Picture 7" descr="A person with a beard&#10;&#10;AI-generated content may be incorrect.">
            <a:extLst>
              <a:ext uri="{FF2B5EF4-FFF2-40B4-BE49-F238E27FC236}">
                <a16:creationId xmlns:a16="http://schemas.microsoft.com/office/drawing/2014/main" id="{C8B4AD5A-F98F-A4D2-8F34-0E5DF20DC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92" y="4220308"/>
            <a:ext cx="808122" cy="872772"/>
          </a:xfrm>
          <a:prstGeom prst="rect">
            <a:avLst/>
          </a:prstGeom>
        </p:spPr>
      </p:pic>
      <p:pic>
        <p:nvPicPr>
          <p:cNvPr id="9" name="Picture 8" descr="A black and yellow text&#10;&#10;AI-generated content may be incorrect.">
            <a:extLst>
              <a:ext uri="{FF2B5EF4-FFF2-40B4-BE49-F238E27FC236}">
                <a16:creationId xmlns:a16="http://schemas.microsoft.com/office/drawing/2014/main" id="{56C3F829-7F54-866D-D219-96A1B02FE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066" y="4792571"/>
            <a:ext cx="2556933" cy="3572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BC3A7A-699A-7736-BDD3-5FBFC73698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10" y="-16934"/>
            <a:ext cx="2443198" cy="514357"/>
          </a:xfrm>
          <a:prstGeom prst="rect">
            <a:avLst/>
          </a:prstGeom>
          <a:solidFill>
            <a:srgbClr val="9E1434"/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8F4AE6-B3F6-7823-E521-0EC017C2DBC1}"/>
              </a:ext>
            </a:extLst>
          </p:cNvPr>
          <p:cNvSpPr/>
          <p:nvPr/>
        </p:nvSpPr>
        <p:spPr>
          <a:xfrm>
            <a:off x="-27646" y="428700"/>
            <a:ext cx="1676204" cy="351487"/>
          </a:xfrm>
          <a:prstGeom prst="rect">
            <a:avLst/>
          </a:prstGeom>
        </p:spPr>
        <p:txBody>
          <a:bodyPr spcFirstLastPara="0" lIns="66940" tIns="66940" rIns="66940" bIns="0" anchor="t"/>
          <a:lstStyle/>
          <a:p>
            <a:pPr algn="l" hangingPunct="0">
              <a:lnSpc>
                <a:spcPct val="100000"/>
              </a:lnSpc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P01CA196569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B82728-2ED7-B86E-C1A8-9F99BFC1A176}"/>
              </a:ext>
            </a:extLst>
          </p:cNvPr>
          <p:cNvSpPr/>
          <p:nvPr/>
        </p:nvSpPr>
        <p:spPr>
          <a:xfrm>
            <a:off x="7350369" y="2379785"/>
            <a:ext cx="1617785" cy="1006108"/>
          </a:xfrm>
          <a:prstGeom prst="rect">
            <a:avLst/>
          </a:prstGeom>
          <a:noFill/>
          <a:ln w="76200">
            <a:solidFill>
              <a:srgbClr val="9E143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5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099747-75FB-7AB7-B13D-5F813C38D782}"/>
              </a:ext>
            </a:extLst>
          </p:cNvPr>
          <p:cNvSpPr/>
          <p:nvPr/>
        </p:nvSpPr>
        <p:spPr>
          <a:xfrm>
            <a:off x="6597868" y="0"/>
            <a:ext cx="2546131" cy="197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E14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92CEDD3E-44A5-162D-C0A2-33841018A5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941" y="-29184"/>
            <a:ext cx="9145940" cy="50032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LUCID - Component Effects, Clusters,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Profiles</a:t>
            </a:r>
          </a:p>
        </p:txBody>
      </p:sp>
      <p:pic>
        <p:nvPicPr>
          <p:cNvPr id="3" name="Picture 2" descr="A diagram of a group&#10;&#10;Description automatically generated">
            <a:extLst>
              <a:ext uri="{FF2B5EF4-FFF2-40B4-BE49-F238E27FC236}">
                <a16:creationId xmlns:a16="http://schemas.microsoft.com/office/drawing/2014/main" id="{F56E6DFF-79BB-CAA1-0DAA-D367DFECBD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97" y="438353"/>
            <a:ext cx="7738101" cy="41647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FB761A-C87C-CD04-0C13-442A5FFE870F}"/>
              </a:ext>
            </a:extLst>
          </p:cNvPr>
          <p:cNvSpPr/>
          <p:nvPr/>
        </p:nvSpPr>
        <p:spPr>
          <a:xfrm>
            <a:off x="3394953" y="438353"/>
            <a:ext cx="4975445" cy="41647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and yellow text&#10;&#10;AI-generated content may be incorrect.">
            <a:extLst>
              <a:ext uri="{FF2B5EF4-FFF2-40B4-BE49-F238E27FC236}">
                <a16:creationId xmlns:a16="http://schemas.microsoft.com/office/drawing/2014/main" id="{846D6419-4288-0BF8-7A7C-924DA52E9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134" y="4603139"/>
            <a:ext cx="3912866" cy="546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065F63-CDF8-0521-F6B4-A0B387F59A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" y="4636265"/>
            <a:ext cx="2443198" cy="5143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38A193-639A-5E68-54ED-B3C9720B2600}"/>
              </a:ext>
            </a:extLst>
          </p:cNvPr>
          <p:cNvSpPr/>
          <p:nvPr/>
        </p:nvSpPr>
        <p:spPr>
          <a:xfrm>
            <a:off x="2159991" y="4717275"/>
            <a:ext cx="1676204" cy="351487"/>
          </a:xfrm>
          <a:prstGeom prst="rect">
            <a:avLst/>
          </a:prstGeom>
        </p:spPr>
        <p:txBody>
          <a:bodyPr spcFirstLastPara="0" lIns="66940" tIns="66940" rIns="66940" bIns="0" anchor="t"/>
          <a:lstStyle/>
          <a:p>
            <a:pPr algn="l" hangingPunct="0">
              <a:lnSpc>
                <a:spcPct val="100000"/>
              </a:lnSpc>
            </a:pP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P01CA196569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person in a blue shirt&#10;&#10;AI-generated content may be incorrect.">
            <a:extLst>
              <a:ext uri="{FF2B5EF4-FFF2-40B4-BE49-F238E27FC236}">
                <a16:creationId xmlns:a16="http://schemas.microsoft.com/office/drawing/2014/main" id="{5050A575-ABD7-FA58-701F-CC857DC10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60723"/>
            <a:ext cx="1042416" cy="104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68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D5BB31F-F8D3-034E-A503-5583D2D6D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2149990"/>
            <a:ext cx="2559187" cy="25591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29C483-E953-5B49-8C1F-08609925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04A9E-6F27-9149-8F20-ECF63C9BB080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6EE1C-9C57-934D-A3E7-FAE0D313BA86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D4B8-FFDB-9849-AE67-F4B9C9F4244A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215B-3A27-B749-B6C1-7516937F3F15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79155"/>
            <a:ext cx="8702565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High Dimensional Mediation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2B0A7-42BA-4F45-9DF9-279CFAE5246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A1F271-1D4B-D94D-838F-1C78B2064C31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5434123-2B69-C243-87CC-603977F5A4DE}"/>
              </a:ext>
            </a:extLst>
          </p:cNvPr>
          <p:cNvSpPr/>
          <p:nvPr/>
        </p:nvSpPr>
        <p:spPr>
          <a:xfrm>
            <a:off x="1248097" y="32983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620C64-BB98-D64F-B565-67360EE9DB9A}"/>
              </a:ext>
            </a:extLst>
          </p:cNvPr>
          <p:cNvSpPr/>
          <p:nvPr/>
        </p:nvSpPr>
        <p:spPr>
          <a:xfrm>
            <a:off x="1405663" y="31459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78DCC3-9DCA-604A-8CAC-8C07B59CCC20}"/>
              </a:ext>
            </a:extLst>
          </p:cNvPr>
          <p:cNvSpPr/>
          <p:nvPr/>
        </p:nvSpPr>
        <p:spPr>
          <a:xfrm>
            <a:off x="1563229" y="29935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C92EB-2DEF-E64D-B38E-EAE5383892E4}"/>
              </a:ext>
            </a:extLst>
          </p:cNvPr>
          <p:cNvSpPr/>
          <p:nvPr/>
        </p:nvSpPr>
        <p:spPr>
          <a:xfrm>
            <a:off x="1736297" y="28411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AD1688-8457-C04F-9F0A-AC6312A3255E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G/E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739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D30BA-A1B2-0F7C-43A4-361521312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F2754D-DB8D-4971-E70A-EEB38E186FC0}"/>
              </a:ext>
            </a:extLst>
          </p:cNvPr>
          <p:cNvSpPr/>
          <p:nvPr/>
        </p:nvSpPr>
        <p:spPr>
          <a:xfrm>
            <a:off x="6597868" y="0"/>
            <a:ext cx="2546131" cy="197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E14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diagram of a group&#10;&#10;Description automatically generated">
            <a:extLst>
              <a:ext uri="{FF2B5EF4-FFF2-40B4-BE49-F238E27FC236}">
                <a16:creationId xmlns:a16="http://schemas.microsoft.com/office/drawing/2014/main" id="{48D07453-F32E-CC0A-256C-4268B58652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97" y="438353"/>
            <a:ext cx="7738101" cy="41647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E40337-3034-232A-13B4-14277C33F9BB}"/>
              </a:ext>
            </a:extLst>
          </p:cNvPr>
          <p:cNvSpPr/>
          <p:nvPr/>
        </p:nvSpPr>
        <p:spPr>
          <a:xfrm>
            <a:off x="6128426" y="438353"/>
            <a:ext cx="2241972" cy="41647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and yellow text&#10;&#10;AI-generated content may be incorrect.">
            <a:extLst>
              <a:ext uri="{FF2B5EF4-FFF2-40B4-BE49-F238E27FC236}">
                <a16:creationId xmlns:a16="http://schemas.microsoft.com/office/drawing/2014/main" id="{620A1BB9-E16C-C79E-C61F-6B5E22D7A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134" y="4603139"/>
            <a:ext cx="3912866" cy="546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B207B-CF04-27A0-2CBC-536C427446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" y="4636265"/>
            <a:ext cx="2443198" cy="5143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FB7C0A-FE49-9689-D391-C05DFA2578D1}"/>
              </a:ext>
            </a:extLst>
          </p:cNvPr>
          <p:cNvSpPr/>
          <p:nvPr/>
        </p:nvSpPr>
        <p:spPr>
          <a:xfrm>
            <a:off x="2159991" y="4717275"/>
            <a:ext cx="1676204" cy="351487"/>
          </a:xfrm>
          <a:prstGeom prst="rect">
            <a:avLst/>
          </a:prstGeom>
        </p:spPr>
        <p:txBody>
          <a:bodyPr spcFirstLastPara="0" lIns="66940" tIns="66940" rIns="66940" bIns="0" anchor="t"/>
          <a:lstStyle/>
          <a:p>
            <a:pPr algn="l" hangingPunct="0">
              <a:lnSpc>
                <a:spcPct val="100000"/>
              </a:lnSpc>
            </a:pP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P01CA196569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person in a blue shirt&#10;&#10;AI-generated content may be incorrect.">
            <a:extLst>
              <a:ext uri="{FF2B5EF4-FFF2-40B4-BE49-F238E27FC236}">
                <a16:creationId xmlns:a16="http://schemas.microsoft.com/office/drawing/2014/main" id="{F8B3DF8A-64B5-D385-A342-78C9463F4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60723"/>
            <a:ext cx="1042416" cy="1042416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BAAB90ED-2CAD-945E-A2EE-A2E9FE8BAD5D}"/>
              </a:ext>
            </a:extLst>
          </p:cNvPr>
          <p:cNvSpPr txBox="1">
            <a:spLocks/>
          </p:cNvSpPr>
          <p:nvPr/>
        </p:nvSpPr>
        <p:spPr>
          <a:xfrm>
            <a:off x="-1941" y="-29184"/>
            <a:ext cx="9145940" cy="500320"/>
          </a:xfrm>
          <a:prstGeom prst="rect">
            <a:avLst/>
          </a:prstGeom>
        </p:spPr>
        <p:txBody>
          <a:bodyPr anchor="t" anchorCtr="0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LUCID - Component Effects, Clusters, Omic Profiles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150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ED8EC-753D-630C-6515-167DC2418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D96357-1F35-9E89-2A60-C7125CF91269}"/>
              </a:ext>
            </a:extLst>
          </p:cNvPr>
          <p:cNvSpPr/>
          <p:nvPr/>
        </p:nvSpPr>
        <p:spPr>
          <a:xfrm>
            <a:off x="6597868" y="0"/>
            <a:ext cx="2546131" cy="197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E14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diagram of a group&#10;&#10;Description automatically generated">
            <a:extLst>
              <a:ext uri="{FF2B5EF4-FFF2-40B4-BE49-F238E27FC236}">
                <a16:creationId xmlns:a16="http://schemas.microsoft.com/office/drawing/2014/main" id="{F0D0A7B1-A8A4-32E8-0EF0-7ECA72A2A3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97" y="438353"/>
            <a:ext cx="7738101" cy="4164787"/>
          </a:xfrm>
          <a:prstGeom prst="rect">
            <a:avLst/>
          </a:prstGeom>
        </p:spPr>
      </p:pic>
      <p:pic>
        <p:nvPicPr>
          <p:cNvPr id="5" name="Picture 4" descr="A black and yellow text&#10;&#10;AI-generated content may be incorrect.">
            <a:extLst>
              <a:ext uri="{FF2B5EF4-FFF2-40B4-BE49-F238E27FC236}">
                <a16:creationId xmlns:a16="http://schemas.microsoft.com/office/drawing/2014/main" id="{0DE30BEA-4BCA-1A46-9596-52743B242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134" y="4603139"/>
            <a:ext cx="3912866" cy="546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D1E8BA-9389-9E19-9088-9FA3EE6D4E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" y="4636265"/>
            <a:ext cx="2443198" cy="5143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D88193-6C04-4DCE-55C8-99B983D8B45C}"/>
              </a:ext>
            </a:extLst>
          </p:cNvPr>
          <p:cNvSpPr/>
          <p:nvPr/>
        </p:nvSpPr>
        <p:spPr>
          <a:xfrm>
            <a:off x="2159991" y="4717275"/>
            <a:ext cx="1676204" cy="351487"/>
          </a:xfrm>
          <a:prstGeom prst="rect">
            <a:avLst/>
          </a:prstGeom>
        </p:spPr>
        <p:txBody>
          <a:bodyPr spcFirstLastPara="0" lIns="66940" tIns="66940" rIns="66940" bIns="0" anchor="t"/>
          <a:lstStyle/>
          <a:p>
            <a:pPr algn="l" hangingPunct="0">
              <a:lnSpc>
                <a:spcPct val="100000"/>
              </a:lnSpc>
            </a:pP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P01CA196569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erson in a blue shirt&#10;&#10;AI-generated content may be incorrect.">
            <a:extLst>
              <a:ext uri="{FF2B5EF4-FFF2-40B4-BE49-F238E27FC236}">
                <a16:creationId xmlns:a16="http://schemas.microsoft.com/office/drawing/2014/main" id="{88178E3D-4D17-C25D-F0D4-2E16914A4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60723"/>
            <a:ext cx="1042416" cy="104241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0C68BC0D-F8CF-6CD8-4A1B-0C3E08FF07A0}"/>
              </a:ext>
            </a:extLst>
          </p:cNvPr>
          <p:cNvSpPr txBox="1">
            <a:spLocks/>
          </p:cNvSpPr>
          <p:nvPr/>
        </p:nvSpPr>
        <p:spPr>
          <a:xfrm>
            <a:off x="-1941" y="-29184"/>
            <a:ext cx="9145940" cy="500320"/>
          </a:xfrm>
          <a:prstGeom prst="rect">
            <a:avLst/>
          </a:prstGeom>
        </p:spPr>
        <p:txBody>
          <a:bodyPr anchor="t" anchorCtr="0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LUCID - Component Effects, Clusters, Omic Profiles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641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113EB-8E2B-B64C-88A5-12CF67981DA3}"/>
              </a:ext>
            </a:extLst>
          </p:cNvPr>
          <p:cNvSpPr txBox="1">
            <a:spLocks/>
          </p:cNvSpPr>
          <p:nvPr/>
        </p:nvSpPr>
        <p:spPr>
          <a:xfrm>
            <a:off x="1050234" y="80058"/>
            <a:ext cx="6858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Labs</a:t>
            </a:r>
            <a:endParaRPr lang="en-US" sz="2700" b="1" dirty="0">
              <a:solidFill>
                <a:srgbClr val="99001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17177-30E3-814D-AFC1-844BADBF09A5}"/>
              </a:ext>
            </a:extLst>
          </p:cNvPr>
          <p:cNvSpPr txBox="1"/>
          <p:nvPr/>
        </p:nvSpPr>
        <p:spPr>
          <a:xfrm>
            <a:off x="207256" y="1002089"/>
            <a:ext cx="8729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Mediation Part 1: “Simple” Mediation</a:t>
            </a:r>
          </a:p>
          <a:p>
            <a:pPr marL="257175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Mediation Part 2: High Dimensional Mediation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HIMA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BAMA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Meet in the Middle</a:t>
            </a:r>
          </a:p>
          <a:p>
            <a:pPr marL="600075" lvl="1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Mediation Part 3: LUCID (Combined Session for Lecture and Lab)</a:t>
            </a:r>
          </a:p>
        </p:txBody>
      </p:sp>
    </p:spTree>
    <p:extLst>
      <p:ext uri="{BB962C8B-B14F-4D97-AF65-F5344CB8AC3E}">
        <p14:creationId xmlns:p14="http://schemas.microsoft.com/office/powerpoint/2010/main" val="133405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D5BB31F-F8D3-034E-A503-5583D2D6D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80" y="2353948"/>
            <a:ext cx="2559187" cy="25591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29C483-E953-5B49-8C1F-08609925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356" y="554988"/>
            <a:ext cx="1769625" cy="17696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04A9E-6F27-9149-8F20-ECF63C9BB080}"/>
              </a:ext>
            </a:extLst>
          </p:cNvPr>
          <p:cNvSpPr/>
          <p:nvPr/>
        </p:nvSpPr>
        <p:spPr>
          <a:xfrm>
            <a:off x="6869153" y="59501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6EE1C-9C57-934D-A3E7-FAE0D313BA86}"/>
              </a:ext>
            </a:extLst>
          </p:cNvPr>
          <p:cNvSpPr/>
          <p:nvPr/>
        </p:nvSpPr>
        <p:spPr>
          <a:xfrm>
            <a:off x="6730239" y="726408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D4B8-FFDB-9849-AE67-F4B9C9F4244A}"/>
              </a:ext>
            </a:extLst>
          </p:cNvPr>
          <p:cNvSpPr/>
          <p:nvPr/>
        </p:nvSpPr>
        <p:spPr>
          <a:xfrm>
            <a:off x="6565778" y="87701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215B-3A27-B749-B6C1-7516937F3F15}"/>
              </a:ext>
            </a:extLst>
          </p:cNvPr>
          <p:cNvSpPr/>
          <p:nvPr/>
        </p:nvSpPr>
        <p:spPr>
          <a:xfrm>
            <a:off x="6421462" y="1005876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70" y="22611"/>
            <a:ext cx="8702565" cy="600532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Estimate Latent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505551" y="2892667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</p:cNvCxnSpPr>
          <p:nvPr/>
        </p:nvCxnSpPr>
        <p:spPr>
          <a:xfrm flipV="1">
            <a:off x="2850481" y="2174011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2B0A7-42BA-4F45-9DF9-279CFAE5246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850481" y="3317970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A1F271-1D4B-D94D-838F-1C78B2064C31}"/>
              </a:ext>
            </a:extLst>
          </p:cNvPr>
          <p:cNvSpPr/>
          <p:nvPr/>
        </p:nvSpPr>
        <p:spPr>
          <a:xfrm>
            <a:off x="6262181" y="118065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167114" y="2174011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5434123-2B69-C243-87CC-603977F5A4DE}"/>
              </a:ext>
            </a:extLst>
          </p:cNvPr>
          <p:cNvSpPr/>
          <p:nvPr/>
        </p:nvSpPr>
        <p:spPr>
          <a:xfrm>
            <a:off x="1354113" y="350226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620C64-BB98-D64F-B565-67360EE9DB9A}"/>
              </a:ext>
            </a:extLst>
          </p:cNvPr>
          <p:cNvSpPr/>
          <p:nvPr/>
        </p:nvSpPr>
        <p:spPr>
          <a:xfrm>
            <a:off x="1511679" y="334986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78DCC3-9DCA-604A-8CAC-8C07B59CCC20}"/>
              </a:ext>
            </a:extLst>
          </p:cNvPr>
          <p:cNvSpPr/>
          <p:nvPr/>
        </p:nvSpPr>
        <p:spPr>
          <a:xfrm>
            <a:off x="1669245" y="319746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C92EB-2DEF-E64D-B38E-EAE5383892E4}"/>
              </a:ext>
            </a:extLst>
          </p:cNvPr>
          <p:cNvSpPr/>
          <p:nvPr/>
        </p:nvSpPr>
        <p:spPr>
          <a:xfrm>
            <a:off x="1842313" y="304506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AD1688-8457-C04F-9F0A-AC6312A3255E}"/>
              </a:ext>
            </a:extLst>
          </p:cNvPr>
          <p:cNvSpPr/>
          <p:nvPr/>
        </p:nvSpPr>
        <p:spPr>
          <a:xfrm>
            <a:off x="1999876" y="289266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G/E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4BCA31C-8577-1F40-AD8C-432C815CF8AD}"/>
              </a:ext>
            </a:extLst>
          </p:cNvPr>
          <p:cNvSpPr/>
          <p:nvPr/>
        </p:nvSpPr>
        <p:spPr>
          <a:xfrm>
            <a:off x="4020062" y="1437419"/>
            <a:ext cx="1147052" cy="1146313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FDCDD2-33B2-6F49-9EE6-5895A0D4DA7F}"/>
              </a:ext>
            </a:extLst>
          </p:cNvPr>
          <p:cNvSpPr txBox="1"/>
          <p:nvPr/>
        </p:nvSpPr>
        <p:spPr>
          <a:xfrm>
            <a:off x="4389803" y="172280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09475B2-3DC8-4848-8B5F-3502919B6BE6}"/>
              </a:ext>
            </a:extLst>
          </p:cNvPr>
          <p:cNvSpPr/>
          <p:nvPr/>
        </p:nvSpPr>
        <p:spPr>
          <a:xfrm>
            <a:off x="5738191" y="554988"/>
            <a:ext cx="492764" cy="1571986"/>
          </a:xfrm>
          <a:prstGeom prst="leftBrac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337ABF-C4E1-C04E-8E9E-400EB3C5D7AC}"/>
              </a:ext>
            </a:extLst>
          </p:cNvPr>
          <p:cNvCxnSpPr>
            <a:cxnSpLocks/>
            <a:stCxn id="6" idx="1"/>
            <a:endCxn id="3" idx="7"/>
          </p:cNvCxnSpPr>
          <p:nvPr/>
        </p:nvCxnSpPr>
        <p:spPr>
          <a:xfrm flipH="1">
            <a:off x="4999132" y="1340981"/>
            <a:ext cx="739059" cy="264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0878DE-53A1-FA38-88AA-3E72CE675E79}"/>
              </a:ext>
            </a:extLst>
          </p:cNvPr>
          <p:cNvSpPr txBox="1"/>
          <p:nvPr/>
        </p:nvSpPr>
        <p:spPr>
          <a:xfrm>
            <a:off x="472673" y="814753"/>
            <a:ext cx="382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 reduction before mediation</a:t>
            </a:r>
          </a:p>
        </p:txBody>
      </p:sp>
    </p:spTree>
    <p:extLst>
      <p:ext uri="{BB962C8B-B14F-4D97-AF65-F5344CB8AC3E}">
        <p14:creationId xmlns:p14="http://schemas.microsoft.com/office/powerpoint/2010/main" val="3942123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Mediation Analysis with a Latent Mediator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11AF66-9151-0645-B49E-5745BFE4279A}"/>
              </a:ext>
            </a:extLst>
          </p:cNvPr>
          <p:cNvSpPr/>
          <p:nvPr/>
        </p:nvSpPr>
        <p:spPr>
          <a:xfrm>
            <a:off x="1981098" y="3383255"/>
            <a:ext cx="586094" cy="5095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/>
              <p:nvPr/>
            </p:nvSpPr>
            <p:spPr>
              <a:xfrm>
                <a:off x="2111174" y="3470986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174" y="3470986"/>
                <a:ext cx="3827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CC5E4B-48BA-D042-A644-E25B79C979E7}"/>
              </a:ext>
            </a:extLst>
          </p:cNvPr>
          <p:cNvSpPr/>
          <p:nvPr/>
        </p:nvSpPr>
        <p:spPr>
          <a:xfrm>
            <a:off x="2862910" y="768258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578C42-DD2A-1540-A915-66A5F8D9AE30}"/>
              </a:ext>
            </a:extLst>
          </p:cNvPr>
          <p:cNvSpPr/>
          <p:nvPr/>
        </p:nvSpPr>
        <p:spPr>
          <a:xfrm>
            <a:off x="6337021" y="3389347"/>
            <a:ext cx="586094" cy="5095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/>
              <p:nvPr/>
            </p:nvSpPr>
            <p:spPr>
              <a:xfrm>
                <a:off x="2988912" y="841549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912" y="841549"/>
                <a:ext cx="382756" cy="369332"/>
              </a:xfrm>
              <a:prstGeom prst="rect">
                <a:avLst/>
              </a:prstGeom>
              <a:blipFill>
                <a:blip r:embed="rId4"/>
                <a:stretch>
                  <a:fillRect l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/>
              <p:nvPr/>
            </p:nvSpPr>
            <p:spPr>
              <a:xfrm>
                <a:off x="6483545" y="3470986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545" y="3470986"/>
                <a:ext cx="3827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579070-6C1F-0445-9913-0D082D6080AC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567191" y="3638019"/>
            <a:ext cx="3769829" cy="60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03A898-F635-AE49-A936-42A4FDAAA1D1}"/>
              </a:ext>
            </a:extLst>
          </p:cNvPr>
          <p:cNvCxnSpPr>
            <a:cxnSpLocks/>
            <a:stCxn id="6" idx="0"/>
            <a:endCxn id="42" idx="3"/>
          </p:cNvCxnSpPr>
          <p:nvPr/>
        </p:nvCxnSpPr>
        <p:spPr>
          <a:xfrm flipV="1">
            <a:off x="2274145" y="2827399"/>
            <a:ext cx="1826617" cy="5558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0F6F91-6814-014A-9832-28AECEBB0745}"/>
              </a:ext>
            </a:extLst>
          </p:cNvPr>
          <p:cNvCxnSpPr>
            <a:cxnSpLocks/>
            <a:stCxn id="42" idx="5"/>
            <a:endCxn id="9" idx="0"/>
          </p:cNvCxnSpPr>
          <p:nvPr/>
        </p:nvCxnSpPr>
        <p:spPr>
          <a:xfrm>
            <a:off x="4566293" y="2827399"/>
            <a:ext cx="2063775" cy="5619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8C1D4-2EE1-BE4B-A69A-0F4532628BD1}"/>
              </a:ext>
            </a:extLst>
          </p:cNvPr>
          <p:cNvSpPr/>
          <p:nvPr/>
        </p:nvSpPr>
        <p:spPr>
          <a:xfrm>
            <a:off x="3575007" y="768258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/>
              <p:nvPr/>
            </p:nvSpPr>
            <p:spPr>
              <a:xfrm>
                <a:off x="3727700" y="8498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700" y="849897"/>
                <a:ext cx="382756" cy="369332"/>
              </a:xfrm>
              <a:prstGeom prst="rect">
                <a:avLst/>
              </a:prstGeom>
              <a:blipFill>
                <a:blip r:embed="rId6"/>
                <a:stretch>
                  <a:fillRect l="-16129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A91BF1-7684-E543-9D76-4AE6CA6F4370}"/>
              </a:ext>
            </a:extLst>
          </p:cNvPr>
          <p:cNvSpPr/>
          <p:nvPr/>
        </p:nvSpPr>
        <p:spPr>
          <a:xfrm>
            <a:off x="4791477" y="774350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/>
              <p:nvPr/>
            </p:nvSpPr>
            <p:spPr>
              <a:xfrm>
                <a:off x="4909442" y="845683"/>
                <a:ext cx="38275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442" y="845683"/>
                <a:ext cx="382756" cy="390748"/>
              </a:xfrm>
              <a:prstGeom prst="rect">
                <a:avLst/>
              </a:prstGeom>
              <a:blipFill>
                <a:blip r:embed="rId7"/>
                <a:stretch>
                  <a:fillRect l="-16129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078BB9-21CA-8045-A54B-D30C9CCA781D}"/>
              </a:ext>
            </a:extLst>
          </p:cNvPr>
          <p:cNvCxnSpPr>
            <a:cxnSpLocks/>
            <a:stCxn id="42" idx="0"/>
            <a:endCxn id="8" idx="2"/>
          </p:cNvCxnSpPr>
          <p:nvPr/>
        </p:nvCxnSpPr>
        <p:spPr>
          <a:xfrm flipH="1" flipV="1">
            <a:off x="3155957" y="1277786"/>
            <a:ext cx="1177571" cy="10336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E65066-AF7E-5347-8F5C-AAE7DC81423A}"/>
              </a:ext>
            </a:extLst>
          </p:cNvPr>
          <p:cNvCxnSpPr>
            <a:cxnSpLocks/>
            <a:stCxn id="42" idx="0"/>
            <a:endCxn id="24" idx="2"/>
          </p:cNvCxnSpPr>
          <p:nvPr/>
        </p:nvCxnSpPr>
        <p:spPr>
          <a:xfrm flipH="1" flipV="1">
            <a:off x="3868054" y="1277786"/>
            <a:ext cx="465474" cy="10336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10138E9-817D-C549-9EDF-D0EE5E213BD7}"/>
              </a:ext>
            </a:extLst>
          </p:cNvPr>
          <p:cNvSpPr txBox="1"/>
          <p:nvPr/>
        </p:nvSpPr>
        <p:spPr>
          <a:xfrm>
            <a:off x="4278113" y="840239"/>
            <a:ext cx="538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EBC63D-79B2-6047-B53A-989B933C43B8}"/>
              </a:ext>
            </a:extLst>
          </p:cNvPr>
          <p:cNvCxnSpPr>
            <a:cxnSpLocks/>
            <a:stCxn id="42" idx="0"/>
            <a:endCxn id="26" idx="2"/>
          </p:cNvCxnSpPr>
          <p:nvPr/>
        </p:nvCxnSpPr>
        <p:spPr>
          <a:xfrm flipV="1">
            <a:off x="4333528" y="1283878"/>
            <a:ext cx="750996" cy="10275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E505C22-AC49-1842-A9FD-D2B22E1C45E4}"/>
              </a:ext>
            </a:extLst>
          </p:cNvPr>
          <p:cNvGrpSpPr/>
          <p:nvPr/>
        </p:nvGrpSpPr>
        <p:grpSpPr>
          <a:xfrm>
            <a:off x="5651718" y="2319115"/>
            <a:ext cx="3595857" cy="989262"/>
            <a:chOff x="5651718" y="2319115"/>
            <a:chExt cx="3595857" cy="98926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566233-58DD-4248-86CB-A601A9E5C10E}"/>
                </a:ext>
              </a:extLst>
            </p:cNvPr>
            <p:cNvSpPr txBox="1"/>
            <p:nvPr/>
          </p:nvSpPr>
          <p:spPr>
            <a:xfrm>
              <a:off x="5651718" y="2319115"/>
              <a:ext cx="3595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Outcome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(Single model for Latent Mediator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D2D39C-EC5F-1945-B3C8-965371A19485}"/>
                    </a:ext>
                  </a:extLst>
                </p:cNvPr>
                <p:cNvSpPr/>
                <p:nvPr/>
              </p:nvSpPr>
              <p:spPr>
                <a:xfrm>
                  <a:off x="6392910" y="2939045"/>
                  <a:ext cx="22329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D2D39C-EC5F-1945-B3C8-965371A194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2910" y="2939045"/>
                  <a:ext cx="2232983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Albert et al. 2016.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C310E88-CA88-7743-B9C7-ABD6C6056C75}"/>
              </a:ext>
            </a:extLst>
          </p:cNvPr>
          <p:cNvSpPr/>
          <p:nvPr/>
        </p:nvSpPr>
        <p:spPr>
          <a:xfrm>
            <a:off x="4004348" y="2311446"/>
            <a:ext cx="658359" cy="60447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B5BBA7-E883-734B-926D-998FCCF584A3}"/>
              </a:ext>
            </a:extLst>
          </p:cNvPr>
          <p:cNvGrpSpPr/>
          <p:nvPr/>
        </p:nvGrpSpPr>
        <p:grpSpPr>
          <a:xfrm>
            <a:off x="42060" y="1900897"/>
            <a:ext cx="2890535" cy="1082119"/>
            <a:chOff x="42060" y="1900897"/>
            <a:chExt cx="2890535" cy="108211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281D47-2826-1049-85E0-1D52A70DD842}"/>
                </a:ext>
              </a:extLst>
            </p:cNvPr>
            <p:cNvSpPr txBox="1"/>
            <p:nvPr/>
          </p:nvSpPr>
          <p:spPr>
            <a:xfrm>
              <a:off x="42060" y="1900897"/>
              <a:ext cx="28905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Mediator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(Model for latent mediator)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F003CCB6-FF09-3C49-A418-176A14A917A6}"/>
                    </a:ext>
                  </a:extLst>
                </p:cNvPr>
                <p:cNvSpPr/>
                <p:nvPr/>
              </p:nvSpPr>
              <p:spPr>
                <a:xfrm>
                  <a:off x="480628" y="2613684"/>
                  <a:ext cx="16403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F003CCB6-FF09-3C49-A418-176A14A917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628" y="2613684"/>
                  <a:ext cx="164038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5D5AC08-7F1D-4245-BEF4-C5104D48D47B}"/>
                  </a:ext>
                </a:extLst>
              </p:cNvPr>
              <p:cNvSpPr/>
              <p:nvPr/>
            </p:nvSpPr>
            <p:spPr>
              <a:xfrm>
                <a:off x="5618829" y="992217"/>
                <a:ext cx="2022477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5D5AC08-7F1D-4245-BEF4-C5104D48D4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829" y="992217"/>
                <a:ext cx="2022477" cy="390748"/>
              </a:xfrm>
              <a:prstGeom prst="rect">
                <a:avLst/>
              </a:prstGeom>
              <a:blipFill>
                <a:blip r:embed="rId10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3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Mediation Analysis with a Latent Mediator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11AF66-9151-0645-B49E-5745BFE4279A}"/>
              </a:ext>
            </a:extLst>
          </p:cNvPr>
          <p:cNvSpPr/>
          <p:nvPr/>
        </p:nvSpPr>
        <p:spPr>
          <a:xfrm>
            <a:off x="1981098" y="3383255"/>
            <a:ext cx="586094" cy="5095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/>
              <p:nvPr/>
            </p:nvSpPr>
            <p:spPr>
              <a:xfrm>
                <a:off x="2111174" y="3470986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174" y="3470986"/>
                <a:ext cx="3827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CC5E4B-48BA-D042-A644-E25B79C979E7}"/>
              </a:ext>
            </a:extLst>
          </p:cNvPr>
          <p:cNvSpPr/>
          <p:nvPr/>
        </p:nvSpPr>
        <p:spPr>
          <a:xfrm>
            <a:off x="2862910" y="768258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578C42-DD2A-1540-A915-66A5F8D9AE30}"/>
              </a:ext>
            </a:extLst>
          </p:cNvPr>
          <p:cNvSpPr/>
          <p:nvPr/>
        </p:nvSpPr>
        <p:spPr>
          <a:xfrm>
            <a:off x="6337021" y="3389347"/>
            <a:ext cx="586094" cy="5095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/>
              <p:nvPr/>
            </p:nvSpPr>
            <p:spPr>
              <a:xfrm>
                <a:off x="2988912" y="841549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912" y="841549"/>
                <a:ext cx="382756" cy="369332"/>
              </a:xfrm>
              <a:prstGeom prst="rect">
                <a:avLst/>
              </a:prstGeom>
              <a:blipFill>
                <a:blip r:embed="rId4"/>
                <a:stretch>
                  <a:fillRect l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/>
              <p:nvPr/>
            </p:nvSpPr>
            <p:spPr>
              <a:xfrm>
                <a:off x="6483545" y="3470986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545" y="3470986"/>
                <a:ext cx="3827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579070-6C1F-0445-9913-0D082D6080AC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567191" y="3638019"/>
            <a:ext cx="3769829" cy="60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03A898-F635-AE49-A936-42A4FDAAA1D1}"/>
              </a:ext>
            </a:extLst>
          </p:cNvPr>
          <p:cNvCxnSpPr>
            <a:cxnSpLocks/>
            <a:stCxn id="6" idx="0"/>
            <a:endCxn id="29" idx="3"/>
          </p:cNvCxnSpPr>
          <p:nvPr/>
        </p:nvCxnSpPr>
        <p:spPr>
          <a:xfrm flipV="1">
            <a:off x="2274145" y="2818073"/>
            <a:ext cx="813478" cy="565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0F6F91-6814-014A-9832-28AECEBB0745}"/>
              </a:ext>
            </a:extLst>
          </p:cNvPr>
          <p:cNvCxnSpPr>
            <a:cxnSpLocks/>
            <a:stCxn id="32" idx="5"/>
            <a:endCxn id="9" idx="0"/>
          </p:cNvCxnSpPr>
          <p:nvPr/>
        </p:nvCxnSpPr>
        <p:spPr>
          <a:xfrm>
            <a:off x="5474109" y="2826126"/>
            <a:ext cx="1155959" cy="5632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8C1D4-2EE1-BE4B-A69A-0F4532628BD1}"/>
              </a:ext>
            </a:extLst>
          </p:cNvPr>
          <p:cNvSpPr/>
          <p:nvPr/>
        </p:nvSpPr>
        <p:spPr>
          <a:xfrm>
            <a:off x="3575007" y="768258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/>
              <p:nvPr/>
            </p:nvSpPr>
            <p:spPr>
              <a:xfrm>
                <a:off x="3727700" y="8498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700" y="849897"/>
                <a:ext cx="382756" cy="369332"/>
              </a:xfrm>
              <a:prstGeom prst="rect">
                <a:avLst/>
              </a:prstGeom>
              <a:blipFill>
                <a:blip r:embed="rId6"/>
                <a:stretch>
                  <a:fillRect l="-16129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A91BF1-7684-E543-9D76-4AE6CA6F4370}"/>
              </a:ext>
            </a:extLst>
          </p:cNvPr>
          <p:cNvSpPr/>
          <p:nvPr/>
        </p:nvSpPr>
        <p:spPr>
          <a:xfrm>
            <a:off x="4791477" y="774350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/>
              <p:nvPr/>
            </p:nvSpPr>
            <p:spPr>
              <a:xfrm>
                <a:off x="4909442" y="845683"/>
                <a:ext cx="38275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442" y="845683"/>
                <a:ext cx="382756" cy="390748"/>
              </a:xfrm>
              <a:prstGeom prst="rect">
                <a:avLst/>
              </a:prstGeom>
              <a:blipFill>
                <a:blip r:embed="rId7"/>
                <a:stretch>
                  <a:fillRect l="-16129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078BB9-21CA-8045-A54B-D30C9CCA781D}"/>
              </a:ext>
            </a:extLst>
          </p:cNvPr>
          <p:cNvCxnSpPr>
            <a:cxnSpLocks/>
            <a:stCxn id="42" idx="0"/>
            <a:endCxn id="8" idx="2"/>
          </p:cNvCxnSpPr>
          <p:nvPr/>
        </p:nvCxnSpPr>
        <p:spPr>
          <a:xfrm flipH="1" flipV="1">
            <a:off x="3155957" y="1277786"/>
            <a:ext cx="1094987" cy="10323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E65066-AF7E-5347-8F5C-AAE7DC81423A}"/>
              </a:ext>
            </a:extLst>
          </p:cNvPr>
          <p:cNvCxnSpPr>
            <a:cxnSpLocks/>
            <a:stCxn id="42" idx="0"/>
            <a:endCxn id="24" idx="2"/>
          </p:cNvCxnSpPr>
          <p:nvPr/>
        </p:nvCxnSpPr>
        <p:spPr>
          <a:xfrm flipH="1" flipV="1">
            <a:off x="3868054" y="1277786"/>
            <a:ext cx="382890" cy="10323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10138E9-817D-C549-9EDF-D0EE5E213BD7}"/>
              </a:ext>
            </a:extLst>
          </p:cNvPr>
          <p:cNvSpPr txBox="1"/>
          <p:nvPr/>
        </p:nvSpPr>
        <p:spPr>
          <a:xfrm>
            <a:off x="4278113" y="840239"/>
            <a:ext cx="538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EBC63D-79B2-6047-B53A-989B933C43B8}"/>
              </a:ext>
            </a:extLst>
          </p:cNvPr>
          <p:cNvCxnSpPr>
            <a:cxnSpLocks/>
            <a:stCxn id="42" idx="0"/>
            <a:endCxn id="26" idx="2"/>
          </p:cNvCxnSpPr>
          <p:nvPr/>
        </p:nvCxnSpPr>
        <p:spPr>
          <a:xfrm flipV="1">
            <a:off x="4250944" y="1283878"/>
            <a:ext cx="833580" cy="10262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Derkach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2019.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C310E88-CA88-7743-B9C7-ABD6C6056C75}"/>
              </a:ext>
            </a:extLst>
          </p:cNvPr>
          <p:cNvSpPr/>
          <p:nvPr/>
        </p:nvSpPr>
        <p:spPr>
          <a:xfrm>
            <a:off x="3921764" y="2310173"/>
            <a:ext cx="658359" cy="60447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E5AA2B-B69C-D44F-9F75-732C6CF82347}"/>
              </a:ext>
            </a:extLst>
          </p:cNvPr>
          <p:cNvGrpSpPr/>
          <p:nvPr/>
        </p:nvGrpSpPr>
        <p:grpSpPr>
          <a:xfrm>
            <a:off x="42060" y="1900897"/>
            <a:ext cx="2890535" cy="1082119"/>
            <a:chOff x="42060" y="1900897"/>
            <a:chExt cx="2890535" cy="108211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281D47-2826-1049-85E0-1D52A70DD842}"/>
                </a:ext>
              </a:extLst>
            </p:cNvPr>
            <p:cNvSpPr txBox="1"/>
            <p:nvPr/>
          </p:nvSpPr>
          <p:spPr>
            <a:xfrm>
              <a:off x="42060" y="1900897"/>
              <a:ext cx="28905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Mediator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(Model for latent mediator)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F003CCB6-FF09-3C49-A418-176A14A917A6}"/>
                    </a:ext>
                  </a:extLst>
                </p:cNvPr>
                <p:cNvSpPr/>
                <p:nvPr/>
              </p:nvSpPr>
              <p:spPr>
                <a:xfrm>
                  <a:off x="480628" y="2613684"/>
                  <a:ext cx="16403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F003CCB6-FF09-3C49-A418-176A14A917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628" y="2613684"/>
                  <a:ext cx="164038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5D5AC08-7F1D-4245-BEF4-C5104D48D47B}"/>
                  </a:ext>
                </a:extLst>
              </p:cNvPr>
              <p:cNvSpPr/>
              <p:nvPr/>
            </p:nvSpPr>
            <p:spPr>
              <a:xfrm>
                <a:off x="5618829" y="871057"/>
                <a:ext cx="2033441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5D5AC08-7F1D-4245-BEF4-C5104D48D4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829" y="871057"/>
                <a:ext cx="2033441" cy="391646"/>
              </a:xfrm>
              <a:prstGeom prst="rect">
                <a:avLst/>
              </a:prstGeom>
              <a:blipFill>
                <a:blip r:embed="rId9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9E1F1BCF-CBB5-214F-91C5-5F8DFE12D6EB}"/>
              </a:ext>
            </a:extLst>
          </p:cNvPr>
          <p:cNvSpPr/>
          <p:nvPr/>
        </p:nvSpPr>
        <p:spPr>
          <a:xfrm>
            <a:off x="2991209" y="2302120"/>
            <a:ext cx="658359" cy="60447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FF901F3-07AD-7545-B66A-B0DFF273A72D}"/>
              </a:ext>
            </a:extLst>
          </p:cNvPr>
          <p:cNvSpPr/>
          <p:nvPr/>
        </p:nvSpPr>
        <p:spPr>
          <a:xfrm>
            <a:off x="4912164" y="2310173"/>
            <a:ext cx="658359" cy="60447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0317E82-2E82-5C45-BD9B-431C55C7CB4E}"/>
              </a:ext>
            </a:extLst>
          </p:cNvPr>
          <p:cNvCxnSpPr>
            <a:cxnSpLocks/>
            <a:stCxn id="6" idx="0"/>
            <a:endCxn id="42" idx="3"/>
          </p:cNvCxnSpPr>
          <p:nvPr/>
        </p:nvCxnSpPr>
        <p:spPr>
          <a:xfrm flipV="1">
            <a:off x="2274145" y="2826126"/>
            <a:ext cx="1744033" cy="5571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60BD5F7-A3CD-2840-BB9F-2D99A1EB5199}"/>
              </a:ext>
            </a:extLst>
          </p:cNvPr>
          <p:cNvCxnSpPr>
            <a:cxnSpLocks/>
            <a:stCxn id="6" idx="0"/>
            <a:endCxn id="32" idx="3"/>
          </p:cNvCxnSpPr>
          <p:nvPr/>
        </p:nvCxnSpPr>
        <p:spPr>
          <a:xfrm flipV="1">
            <a:off x="2274145" y="2826126"/>
            <a:ext cx="2734433" cy="5571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EFC5858-220C-5A48-8F35-0FD80FF72269}"/>
              </a:ext>
            </a:extLst>
          </p:cNvPr>
          <p:cNvCxnSpPr>
            <a:cxnSpLocks/>
            <a:stCxn id="29" idx="5"/>
            <a:endCxn id="9" idx="0"/>
          </p:cNvCxnSpPr>
          <p:nvPr/>
        </p:nvCxnSpPr>
        <p:spPr>
          <a:xfrm>
            <a:off x="3553154" y="2818073"/>
            <a:ext cx="3076914" cy="5712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669C50-0EC4-7848-8906-820D6E2E7108}"/>
              </a:ext>
            </a:extLst>
          </p:cNvPr>
          <p:cNvCxnSpPr>
            <a:cxnSpLocks/>
            <a:stCxn id="42" idx="5"/>
            <a:endCxn id="9" idx="0"/>
          </p:cNvCxnSpPr>
          <p:nvPr/>
        </p:nvCxnSpPr>
        <p:spPr>
          <a:xfrm>
            <a:off x="4483709" y="2826126"/>
            <a:ext cx="2146359" cy="5632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E13C3BC-5052-DE4A-ADF7-54FF2E1F2FB1}"/>
              </a:ext>
            </a:extLst>
          </p:cNvPr>
          <p:cNvSpPr txBox="1"/>
          <p:nvPr/>
        </p:nvSpPr>
        <p:spPr>
          <a:xfrm>
            <a:off x="3575007" y="24277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741B63-31DF-0B4D-824B-40A819BB1154}"/>
              </a:ext>
            </a:extLst>
          </p:cNvPr>
          <p:cNvSpPr txBox="1"/>
          <p:nvPr/>
        </p:nvSpPr>
        <p:spPr>
          <a:xfrm>
            <a:off x="4518898" y="24356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E22EF1-6EEA-1343-9E9A-7CF00338A31A}"/>
              </a:ext>
            </a:extLst>
          </p:cNvPr>
          <p:cNvGrpSpPr/>
          <p:nvPr/>
        </p:nvGrpSpPr>
        <p:grpSpPr>
          <a:xfrm>
            <a:off x="473123" y="2104579"/>
            <a:ext cx="8813841" cy="2220801"/>
            <a:chOff x="473123" y="2104579"/>
            <a:chExt cx="8813841" cy="222080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566233-58DD-4248-86CB-A601A9E5C10E}"/>
                </a:ext>
              </a:extLst>
            </p:cNvPr>
            <p:cNvSpPr txBox="1"/>
            <p:nvPr/>
          </p:nvSpPr>
          <p:spPr>
            <a:xfrm>
              <a:off x="5691107" y="2104579"/>
              <a:ext cx="3595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Outcome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(Single model for Latent Mediator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E25BDBC7-CA13-3445-8DED-0F48B02B0365}"/>
                    </a:ext>
                  </a:extLst>
                </p:cNvPr>
                <p:cNvSpPr/>
                <p:nvPr/>
              </p:nvSpPr>
              <p:spPr>
                <a:xfrm>
                  <a:off x="6285589" y="2638954"/>
                  <a:ext cx="2730363" cy="79585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E25BDBC7-CA13-3445-8DED-0F48B02B03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5589" y="2638954"/>
                  <a:ext cx="2730363" cy="795859"/>
                </a:xfrm>
                <a:prstGeom prst="rect">
                  <a:avLst/>
                </a:prstGeom>
                <a:blipFill>
                  <a:blip r:embed="rId10"/>
                  <a:stretch>
                    <a:fillRect t="-117188" b="-15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3FAC6BA-1D95-AC49-AD86-6F904E4BF24B}"/>
                </a:ext>
              </a:extLst>
            </p:cNvPr>
            <p:cNvSpPr txBox="1"/>
            <p:nvPr/>
          </p:nvSpPr>
          <p:spPr>
            <a:xfrm>
              <a:off x="473123" y="3956048"/>
              <a:ext cx="8097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The total number of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latent variable is pre-selected but also include a penalty.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243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C954BB-66AA-B04A-839B-C50228E7945B}"/>
              </a:ext>
            </a:extLst>
          </p:cNvPr>
          <p:cNvCxnSpPr>
            <a:cxnSpLocks/>
          </p:cNvCxnSpPr>
          <p:nvPr/>
        </p:nvCxnSpPr>
        <p:spPr>
          <a:xfrm flipV="1">
            <a:off x="2063167" y="1945443"/>
            <a:ext cx="2003276" cy="13209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CA14A3-75C7-FA41-9975-CF91B2760F53}"/>
              </a:ext>
            </a:extLst>
          </p:cNvPr>
          <p:cNvCxnSpPr>
            <a:cxnSpLocks/>
          </p:cNvCxnSpPr>
          <p:nvPr/>
        </p:nvCxnSpPr>
        <p:spPr>
          <a:xfrm>
            <a:off x="4791807" y="1927729"/>
            <a:ext cx="1961893" cy="13386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2F9E8C-886A-DD4C-86BE-F408164FB3AB}"/>
              </a:ext>
            </a:extLst>
          </p:cNvPr>
          <p:cNvCxnSpPr>
            <a:cxnSpLocks/>
          </p:cNvCxnSpPr>
          <p:nvPr/>
        </p:nvCxnSpPr>
        <p:spPr>
          <a:xfrm>
            <a:off x="2264019" y="3648346"/>
            <a:ext cx="44896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4BB512-1C9A-EF4B-862F-91FD23DD5408}"/>
              </a:ext>
            </a:extLst>
          </p:cNvPr>
          <p:cNvGrpSpPr/>
          <p:nvPr/>
        </p:nvGrpSpPr>
        <p:grpSpPr>
          <a:xfrm>
            <a:off x="1636394" y="3312353"/>
            <a:ext cx="586094" cy="553998"/>
            <a:chOff x="1857955" y="4298446"/>
            <a:chExt cx="781459" cy="73866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DB45C58-722F-3B47-8863-65821D179177}"/>
                </a:ext>
              </a:extLst>
            </p:cNvPr>
            <p:cNvSpPr/>
            <p:nvPr/>
          </p:nvSpPr>
          <p:spPr>
            <a:xfrm>
              <a:off x="1857955" y="4334575"/>
              <a:ext cx="781459" cy="67937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6BAABF1-04E2-6B49-909A-D18D487AB18E}"/>
                    </a:ext>
                  </a:extLst>
                </p:cNvPr>
                <p:cNvSpPr txBox="1"/>
                <p:nvPr/>
              </p:nvSpPr>
              <p:spPr>
                <a:xfrm>
                  <a:off x="2048864" y="4298446"/>
                  <a:ext cx="510342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2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6BAABF1-04E2-6B49-909A-D18D487AB1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8864" y="4298446"/>
                  <a:ext cx="510342" cy="738664"/>
                </a:xfrm>
                <a:prstGeom prst="rect">
                  <a:avLst/>
                </a:prstGeom>
                <a:blipFill>
                  <a:blip r:embed="rId2"/>
                  <a:stretch>
                    <a:fillRect l="-32258" r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269E6C-DFAD-DC46-96CA-228C4AC03C65}"/>
              </a:ext>
            </a:extLst>
          </p:cNvPr>
          <p:cNvSpPr/>
          <p:nvPr/>
        </p:nvSpPr>
        <p:spPr>
          <a:xfrm>
            <a:off x="4117819" y="1633394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C43D90-3F58-C94D-A35A-3A5E1783835E}"/>
                  </a:ext>
                </a:extLst>
              </p:cNvPr>
              <p:cNvSpPr txBox="1"/>
              <p:nvPr/>
            </p:nvSpPr>
            <p:spPr>
              <a:xfrm>
                <a:off x="4272732" y="1612007"/>
                <a:ext cx="38275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000" b="1" i="1"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sz="3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C43D90-3F58-C94D-A35A-3A5E17838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32" y="1612007"/>
                <a:ext cx="382756" cy="553998"/>
              </a:xfrm>
              <a:prstGeom prst="rect">
                <a:avLst/>
              </a:prstGeom>
              <a:blipFill>
                <a:blip r:embed="rId3"/>
                <a:stretch>
                  <a:fillRect l="-41935" r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5E51ED6-8B23-8047-BEED-60BAD751E8E5}"/>
              </a:ext>
            </a:extLst>
          </p:cNvPr>
          <p:cNvSpPr/>
          <p:nvPr/>
        </p:nvSpPr>
        <p:spPr>
          <a:xfrm>
            <a:off x="6792528" y="3319609"/>
            <a:ext cx="586094" cy="5095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069F3C-1950-D84E-8248-EA756DC504EB}"/>
                  </a:ext>
                </a:extLst>
              </p:cNvPr>
              <p:cNvSpPr txBox="1"/>
              <p:nvPr/>
            </p:nvSpPr>
            <p:spPr>
              <a:xfrm>
                <a:off x="6935287" y="3329841"/>
                <a:ext cx="38275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000" b="1" i="1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069F3C-1950-D84E-8248-EA756DC50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287" y="3329841"/>
                <a:ext cx="382756" cy="553998"/>
              </a:xfrm>
              <a:prstGeom prst="rect">
                <a:avLst/>
              </a:prstGeom>
              <a:blipFill>
                <a:blip r:embed="rId4"/>
                <a:stretch>
                  <a:fillRect l="-30000" r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E84B9B-04EF-314C-887F-167740692654}"/>
                  </a:ext>
                </a:extLst>
              </p:cNvPr>
              <p:cNvSpPr txBox="1"/>
              <p:nvPr/>
            </p:nvSpPr>
            <p:spPr>
              <a:xfrm>
                <a:off x="1236084" y="3932513"/>
                <a:ext cx="13867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variables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E84B9B-04EF-314C-887F-167740692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84" y="3932513"/>
                <a:ext cx="1386713" cy="369332"/>
              </a:xfrm>
              <a:prstGeom prst="rect">
                <a:avLst/>
              </a:prstGeom>
              <a:blipFill>
                <a:blip r:embed="rId5"/>
                <a:stretch>
                  <a:fillRect l="-90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7FFB1A-003D-F146-B841-25417F53A386}"/>
                  </a:ext>
                </a:extLst>
              </p:cNvPr>
              <p:cNvSpPr txBox="1"/>
              <p:nvPr/>
            </p:nvSpPr>
            <p:spPr>
              <a:xfrm>
                <a:off x="3674453" y="1227462"/>
                <a:ext cx="15372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variables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7FFB1A-003D-F146-B841-25417F53A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453" y="1227462"/>
                <a:ext cx="1537261" cy="400110"/>
              </a:xfrm>
              <a:prstGeom prst="rect">
                <a:avLst/>
              </a:prstGeom>
              <a:blipFill>
                <a:blip r:embed="rId6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>
            <a:extLst>
              <a:ext uri="{FF2B5EF4-FFF2-40B4-BE49-F238E27FC236}">
                <a16:creationId xmlns:a16="http://schemas.microsoft.com/office/drawing/2014/main" id="{E889B2B1-7A0F-674D-A78F-0BD829604BE8}"/>
              </a:ext>
            </a:extLst>
          </p:cNvPr>
          <p:cNvSpPr txBox="1">
            <a:spLocks/>
          </p:cNvSpPr>
          <p:nvPr/>
        </p:nvSpPr>
        <p:spPr>
          <a:xfrm>
            <a:off x="10144" y="130442"/>
            <a:ext cx="9123712" cy="656460"/>
          </a:xfrm>
        </p:spPr>
        <p:txBody>
          <a:bodyPr anchor="b"/>
          <a:lstStyle>
            <a:lvl1pPr algn="ctr" defTabSz="4572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Pairwise Mediation 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3692BEB-2EE4-0145-9BC1-E9C372C8FF39}"/>
                  </a:ext>
                </a:extLst>
              </p:cNvPr>
              <p:cNvSpPr/>
              <p:nvPr/>
            </p:nvSpPr>
            <p:spPr>
              <a:xfrm>
                <a:off x="5380852" y="1823891"/>
                <a:ext cx="3629968" cy="901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3692BEB-2EE4-0145-9BC1-E9C372C8FF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852" y="1823891"/>
                <a:ext cx="3629968" cy="901657"/>
              </a:xfrm>
              <a:prstGeom prst="rect">
                <a:avLst/>
              </a:prstGeom>
              <a:blipFill>
                <a:blip r:embed="rId7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84ED6DE6-FA3F-5441-83C5-8EC8414D85CC}"/>
              </a:ext>
            </a:extLst>
          </p:cNvPr>
          <p:cNvSpPr/>
          <p:nvPr/>
        </p:nvSpPr>
        <p:spPr>
          <a:xfrm>
            <a:off x="6433912" y="1780342"/>
            <a:ext cx="1197812" cy="104023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5040AA-8C91-BF43-8226-DCAE1ADF829A}"/>
              </a:ext>
            </a:extLst>
          </p:cNvPr>
          <p:cNvSpPr/>
          <p:nvPr/>
        </p:nvSpPr>
        <p:spPr>
          <a:xfrm>
            <a:off x="6245435" y="1295613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Outcome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F29F5B2-5A45-FD45-A208-0D949CDF3744}"/>
                  </a:ext>
                </a:extLst>
              </p:cNvPr>
              <p:cNvSpPr/>
              <p:nvPr/>
            </p:nvSpPr>
            <p:spPr>
              <a:xfrm>
                <a:off x="447094" y="1358774"/>
                <a:ext cx="2406043" cy="944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for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1, …,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for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in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1, …,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F29F5B2-5A45-FD45-A208-0D949CDF37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94" y="1358774"/>
                <a:ext cx="2406043" cy="944746"/>
              </a:xfrm>
              <a:prstGeom prst="rect">
                <a:avLst/>
              </a:prstGeom>
              <a:blipFill>
                <a:blip r:embed="rId8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18D16AF-9DA7-724A-A6B7-29261AD3FDCD}"/>
              </a:ext>
            </a:extLst>
          </p:cNvPr>
          <p:cNvSpPr/>
          <p:nvPr/>
        </p:nvSpPr>
        <p:spPr>
          <a:xfrm>
            <a:off x="575018" y="996840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Mediator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BF1D28A-C039-FD40-9312-7737521B4EEE}"/>
                  </a:ext>
                </a:extLst>
              </p:cNvPr>
              <p:cNvSpPr/>
              <p:nvPr/>
            </p:nvSpPr>
            <p:spPr>
              <a:xfrm>
                <a:off x="2930099" y="4030325"/>
                <a:ext cx="4005188" cy="4489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ndirect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Effect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𝑝𝑞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BF1D28A-C039-FD40-9312-7737521B4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099" y="4030325"/>
                <a:ext cx="4005188" cy="448905"/>
              </a:xfrm>
              <a:prstGeom prst="rect">
                <a:avLst/>
              </a:prstGeom>
              <a:blipFill>
                <a:blip r:embed="rId9"/>
                <a:stretch>
                  <a:fillRect l="-1262" t="-83333" b="-1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08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FDA59AC-16E6-BC4E-8988-2156A1211D2A}"/>
              </a:ext>
            </a:extLst>
          </p:cNvPr>
          <p:cNvCxnSpPr>
            <a:cxnSpLocks/>
          </p:cNvCxnSpPr>
          <p:nvPr/>
        </p:nvCxnSpPr>
        <p:spPr>
          <a:xfrm flipV="1">
            <a:off x="2063167" y="1945443"/>
            <a:ext cx="2003276" cy="13209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F8C08A-3278-D04E-83FA-BC92218EC311}"/>
              </a:ext>
            </a:extLst>
          </p:cNvPr>
          <p:cNvCxnSpPr>
            <a:cxnSpLocks/>
          </p:cNvCxnSpPr>
          <p:nvPr/>
        </p:nvCxnSpPr>
        <p:spPr>
          <a:xfrm>
            <a:off x="4791807" y="1927729"/>
            <a:ext cx="1961893" cy="13386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EE8E9C-3465-334B-BEBD-F258F7E1F7EB}"/>
              </a:ext>
            </a:extLst>
          </p:cNvPr>
          <p:cNvCxnSpPr>
            <a:cxnSpLocks/>
          </p:cNvCxnSpPr>
          <p:nvPr/>
        </p:nvCxnSpPr>
        <p:spPr>
          <a:xfrm>
            <a:off x="2264019" y="3648346"/>
            <a:ext cx="44896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82E2BC-232F-0249-A8CE-067215D3AAB9}"/>
                  </a:ext>
                </a:extLst>
              </p:cNvPr>
              <p:cNvSpPr txBox="1"/>
              <p:nvPr/>
            </p:nvSpPr>
            <p:spPr>
              <a:xfrm>
                <a:off x="1240458" y="943486"/>
                <a:ext cx="33665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82E2BC-232F-0249-A8CE-067215D3A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58" y="943486"/>
                <a:ext cx="336650" cy="300082"/>
              </a:xfrm>
              <a:prstGeom prst="rect">
                <a:avLst/>
              </a:prstGeom>
              <a:blipFill>
                <a:blip r:embed="rId2"/>
                <a:stretch>
                  <a:fillRect r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319C55-7AA1-7F4E-BFA7-34317924B2AC}"/>
                  </a:ext>
                </a:extLst>
              </p:cNvPr>
              <p:cNvSpPr txBox="1"/>
              <p:nvPr/>
            </p:nvSpPr>
            <p:spPr>
              <a:xfrm>
                <a:off x="1240458" y="1240040"/>
                <a:ext cx="33665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319C55-7AA1-7F4E-BFA7-34317924B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58" y="1240040"/>
                <a:ext cx="336650" cy="300082"/>
              </a:xfrm>
              <a:prstGeom prst="rect">
                <a:avLst/>
              </a:prstGeom>
              <a:blipFill>
                <a:blip r:embed="rId3"/>
                <a:stretch>
                  <a:fillRect r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EFC8FE-E0F0-A64C-88BD-8A26ACF20519}"/>
                  </a:ext>
                </a:extLst>
              </p:cNvPr>
              <p:cNvSpPr txBox="1"/>
              <p:nvPr/>
            </p:nvSpPr>
            <p:spPr>
              <a:xfrm>
                <a:off x="1240458" y="1535336"/>
                <a:ext cx="33665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EFC8FE-E0F0-A64C-88BD-8A26ACF20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58" y="1535336"/>
                <a:ext cx="336650" cy="300082"/>
              </a:xfrm>
              <a:prstGeom prst="rect">
                <a:avLst/>
              </a:prstGeom>
              <a:blipFill>
                <a:blip r:embed="rId4"/>
                <a:stretch>
                  <a:fillRect r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BD4A0-8BD7-BC45-81D6-8036F61E854B}"/>
                  </a:ext>
                </a:extLst>
              </p:cNvPr>
              <p:cNvSpPr txBox="1"/>
              <p:nvPr/>
            </p:nvSpPr>
            <p:spPr>
              <a:xfrm>
                <a:off x="1240458" y="2377051"/>
                <a:ext cx="336650" cy="316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BD4A0-8BD7-BC45-81D6-8036F61E8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58" y="2377051"/>
                <a:ext cx="336650" cy="316049"/>
              </a:xfrm>
              <a:prstGeom prst="rect">
                <a:avLst/>
              </a:prstGeom>
              <a:blipFill>
                <a:blip r:embed="rId5"/>
                <a:stretch>
                  <a:fillRect r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3D41D0-19F4-7744-83D1-51BAF69893C1}"/>
                  </a:ext>
                </a:extLst>
              </p:cNvPr>
              <p:cNvSpPr txBox="1"/>
              <p:nvPr/>
            </p:nvSpPr>
            <p:spPr>
              <a:xfrm>
                <a:off x="1264472" y="2162358"/>
                <a:ext cx="33665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3D41D0-19F4-7744-83D1-51BAF6989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472" y="2162358"/>
                <a:ext cx="336650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C26819-475D-574F-8D8C-8956ED10CB15}"/>
                  </a:ext>
                </a:extLst>
              </p:cNvPr>
              <p:cNvSpPr txBox="1"/>
              <p:nvPr/>
            </p:nvSpPr>
            <p:spPr>
              <a:xfrm>
                <a:off x="1693262" y="943486"/>
                <a:ext cx="33665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C26819-475D-574F-8D8C-8956ED10C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262" y="943486"/>
                <a:ext cx="336650" cy="300082"/>
              </a:xfrm>
              <a:prstGeom prst="rect">
                <a:avLst/>
              </a:prstGeom>
              <a:blipFill>
                <a:blip r:embed="rId7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520009-6CA9-CD48-AAA3-AF13F83F7EEE}"/>
                  </a:ext>
                </a:extLst>
              </p:cNvPr>
              <p:cNvSpPr txBox="1"/>
              <p:nvPr/>
            </p:nvSpPr>
            <p:spPr>
              <a:xfrm>
                <a:off x="1693262" y="1240040"/>
                <a:ext cx="33665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520009-6CA9-CD48-AAA3-AF13F83F7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262" y="1240040"/>
                <a:ext cx="336650" cy="300082"/>
              </a:xfrm>
              <a:prstGeom prst="rect">
                <a:avLst/>
              </a:prstGeom>
              <a:blipFill>
                <a:blip r:embed="rId8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0591CB-58FB-F047-9B24-387A19F9597F}"/>
                  </a:ext>
                </a:extLst>
              </p:cNvPr>
              <p:cNvSpPr txBox="1"/>
              <p:nvPr/>
            </p:nvSpPr>
            <p:spPr>
              <a:xfrm>
                <a:off x="1693262" y="1535336"/>
                <a:ext cx="33665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0591CB-58FB-F047-9B24-387A19F95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262" y="1535336"/>
                <a:ext cx="336650" cy="300082"/>
              </a:xfrm>
              <a:prstGeom prst="rect">
                <a:avLst/>
              </a:prstGeom>
              <a:blipFill>
                <a:blip r:embed="rId9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4BE85A-1C6A-E844-8A0F-D96CECC45175}"/>
                  </a:ext>
                </a:extLst>
              </p:cNvPr>
              <p:cNvSpPr txBox="1"/>
              <p:nvPr/>
            </p:nvSpPr>
            <p:spPr>
              <a:xfrm>
                <a:off x="1693262" y="2377051"/>
                <a:ext cx="336650" cy="316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4BE85A-1C6A-E844-8A0F-D96CECC45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262" y="2377051"/>
                <a:ext cx="336650" cy="316049"/>
              </a:xfrm>
              <a:prstGeom prst="rect">
                <a:avLst/>
              </a:prstGeom>
              <a:blipFill>
                <a:blip r:embed="rId10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F85A69-D9B9-0740-84EB-067E4597E226}"/>
                  </a:ext>
                </a:extLst>
              </p:cNvPr>
              <p:cNvSpPr txBox="1"/>
              <p:nvPr/>
            </p:nvSpPr>
            <p:spPr>
              <a:xfrm>
                <a:off x="1717276" y="2162358"/>
                <a:ext cx="33665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F85A69-D9B9-0740-84EB-067E4597E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276" y="2162358"/>
                <a:ext cx="336650" cy="3000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62188D-D300-D34F-B8A5-F657BF10A7B3}"/>
                  </a:ext>
                </a:extLst>
              </p:cNvPr>
              <p:cNvSpPr txBox="1"/>
              <p:nvPr/>
            </p:nvSpPr>
            <p:spPr>
              <a:xfrm>
                <a:off x="2146066" y="1418853"/>
                <a:ext cx="33665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62188D-D300-D34F-B8A5-F657BF10A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66" y="1418853"/>
                <a:ext cx="336650" cy="3000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4CE39B-E9F1-5245-A330-FDD0B2D1CDC5}"/>
                  </a:ext>
                </a:extLst>
              </p:cNvPr>
              <p:cNvSpPr txBox="1"/>
              <p:nvPr/>
            </p:nvSpPr>
            <p:spPr>
              <a:xfrm>
                <a:off x="2508577" y="943486"/>
                <a:ext cx="336650" cy="316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4CE39B-E9F1-5245-A330-FDD0B2D1C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577" y="943486"/>
                <a:ext cx="336650" cy="316049"/>
              </a:xfrm>
              <a:prstGeom prst="rect">
                <a:avLst/>
              </a:prstGeom>
              <a:blipFill>
                <a:blip r:embed="rId13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5896C8-0BDB-874B-A683-27B964C1A6AD}"/>
                  </a:ext>
                </a:extLst>
              </p:cNvPr>
              <p:cNvSpPr txBox="1"/>
              <p:nvPr/>
            </p:nvSpPr>
            <p:spPr>
              <a:xfrm>
                <a:off x="2508577" y="1240041"/>
                <a:ext cx="336650" cy="316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5896C8-0BDB-874B-A683-27B964C1A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577" y="1240041"/>
                <a:ext cx="336650" cy="316049"/>
              </a:xfrm>
              <a:prstGeom prst="rect">
                <a:avLst/>
              </a:prstGeom>
              <a:blipFill>
                <a:blip r:embed="rId14"/>
                <a:stretch>
                  <a:fillRect r="-14286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40C782-DDA1-2744-9249-614C6BDAE351}"/>
                  </a:ext>
                </a:extLst>
              </p:cNvPr>
              <p:cNvSpPr txBox="1"/>
              <p:nvPr/>
            </p:nvSpPr>
            <p:spPr>
              <a:xfrm>
                <a:off x="2508577" y="1535337"/>
                <a:ext cx="336650" cy="316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40C782-DDA1-2744-9249-614C6BDAE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577" y="1535337"/>
                <a:ext cx="336650" cy="316049"/>
              </a:xfrm>
              <a:prstGeom prst="rect">
                <a:avLst/>
              </a:prstGeom>
              <a:blipFill>
                <a:blip r:embed="rId15"/>
                <a:stretch>
                  <a:fillRect r="-14286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F7ED847-7992-F648-B4AD-D8EADE796444}"/>
                  </a:ext>
                </a:extLst>
              </p:cNvPr>
              <p:cNvSpPr txBox="1"/>
              <p:nvPr/>
            </p:nvSpPr>
            <p:spPr>
              <a:xfrm>
                <a:off x="2508577" y="2377051"/>
                <a:ext cx="336650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𝑃𝑄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F7ED847-7992-F648-B4AD-D8EADE796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577" y="2377051"/>
                <a:ext cx="336650" cy="314702"/>
              </a:xfrm>
              <a:prstGeom prst="rect">
                <a:avLst/>
              </a:prstGeom>
              <a:blipFill>
                <a:blip r:embed="rId16"/>
                <a:stretch>
                  <a:fillRect r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3645F1-2DCE-E24C-9E60-3072EBCCFA0C}"/>
                  </a:ext>
                </a:extLst>
              </p:cNvPr>
              <p:cNvSpPr txBox="1"/>
              <p:nvPr/>
            </p:nvSpPr>
            <p:spPr>
              <a:xfrm>
                <a:off x="2532591" y="2162358"/>
                <a:ext cx="33665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3645F1-2DCE-E24C-9E60-3072EBCC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591" y="2162358"/>
                <a:ext cx="336650" cy="30008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85B3BA-D794-3A4C-816D-4149F43EB85A}"/>
                  </a:ext>
                </a:extLst>
              </p:cNvPr>
              <p:cNvSpPr txBox="1"/>
              <p:nvPr/>
            </p:nvSpPr>
            <p:spPr>
              <a:xfrm>
                <a:off x="1233709" y="1880497"/>
                <a:ext cx="33665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85B3BA-D794-3A4C-816D-4149F43EB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709" y="1880497"/>
                <a:ext cx="336650" cy="300082"/>
              </a:xfrm>
              <a:prstGeom prst="rect">
                <a:avLst/>
              </a:prstGeom>
              <a:blipFill>
                <a:blip r:embed="rId18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D9ABF6-1347-0841-A28B-37902986F389}"/>
                  </a:ext>
                </a:extLst>
              </p:cNvPr>
              <p:cNvSpPr txBox="1"/>
              <p:nvPr/>
            </p:nvSpPr>
            <p:spPr>
              <a:xfrm>
                <a:off x="1686514" y="1880497"/>
                <a:ext cx="33665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D9ABF6-1347-0841-A28B-37902986F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14" y="1880497"/>
                <a:ext cx="336650" cy="300082"/>
              </a:xfrm>
              <a:prstGeom prst="rect">
                <a:avLst/>
              </a:prstGeom>
              <a:blipFill>
                <a:blip r:embed="rId19"/>
                <a:stretch>
                  <a:fillRect r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5F63A5-8898-D349-A993-D79F0287C520}"/>
                  </a:ext>
                </a:extLst>
              </p:cNvPr>
              <p:cNvSpPr txBox="1"/>
              <p:nvPr/>
            </p:nvSpPr>
            <p:spPr>
              <a:xfrm>
                <a:off x="2501828" y="1880498"/>
                <a:ext cx="336650" cy="316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5F63A5-8898-D349-A993-D79F0287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828" y="1880498"/>
                <a:ext cx="336650" cy="316049"/>
              </a:xfrm>
              <a:prstGeom prst="rect">
                <a:avLst/>
              </a:prstGeom>
              <a:blipFill>
                <a:blip r:embed="rId20"/>
                <a:stretch>
                  <a:fillRect r="-17857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B85D0F80-21B5-9940-8DCA-39DC5EE6410A}"/>
              </a:ext>
            </a:extLst>
          </p:cNvPr>
          <p:cNvSpPr/>
          <p:nvPr/>
        </p:nvSpPr>
        <p:spPr>
          <a:xfrm>
            <a:off x="1177430" y="1245647"/>
            <a:ext cx="1005804" cy="608424"/>
          </a:xfrm>
          <a:prstGeom prst="ellipse">
            <a:avLst/>
          </a:prstGeom>
          <a:noFill/>
          <a:ln w="28575"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629CD2-EA0A-4748-A8F3-15A34D7DAD41}"/>
                  </a:ext>
                </a:extLst>
              </p:cNvPr>
              <p:cNvSpPr txBox="1"/>
              <p:nvPr/>
            </p:nvSpPr>
            <p:spPr>
              <a:xfrm>
                <a:off x="5758897" y="993370"/>
                <a:ext cx="33665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629CD2-EA0A-4748-A8F3-15A34D7DA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897" y="993370"/>
                <a:ext cx="336650" cy="300082"/>
              </a:xfrm>
              <a:prstGeom prst="rect">
                <a:avLst/>
              </a:prstGeom>
              <a:blipFill>
                <a:blip r:embed="rId21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41DABD-2A96-2041-BD06-DC588F78EFA1}"/>
                  </a:ext>
                </a:extLst>
              </p:cNvPr>
              <p:cNvSpPr txBox="1"/>
              <p:nvPr/>
            </p:nvSpPr>
            <p:spPr>
              <a:xfrm>
                <a:off x="5758897" y="1289924"/>
                <a:ext cx="33665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41DABD-2A96-2041-BD06-DC588F78E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897" y="1289924"/>
                <a:ext cx="336650" cy="30008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BD36B12-E8BD-5243-9FD1-A9547E12E940}"/>
                  </a:ext>
                </a:extLst>
              </p:cNvPr>
              <p:cNvSpPr txBox="1"/>
              <p:nvPr/>
            </p:nvSpPr>
            <p:spPr>
              <a:xfrm>
                <a:off x="5758897" y="1585220"/>
                <a:ext cx="33665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BD36B12-E8BD-5243-9FD1-A9547E12E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897" y="1585220"/>
                <a:ext cx="336650" cy="300082"/>
              </a:xfrm>
              <a:prstGeom prst="rect">
                <a:avLst/>
              </a:prstGeom>
              <a:blipFill>
                <a:blip r:embed="rId2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6D6361F-5083-B34B-ADEC-78A2BFC220D3}"/>
                  </a:ext>
                </a:extLst>
              </p:cNvPr>
              <p:cNvSpPr txBox="1"/>
              <p:nvPr/>
            </p:nvSpPr>
            <p:spPr>
              <a:xfrm>
                <a:off x="5758897" y="2426935"/>
                <a:ext cx="33665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6D6361F-5083-B34B-ADEC-78A2BFC22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897" y="2426935"/>
                <a:ext cx="336650" cy="300082"/>
              </a:xfrm>
              <a:prstGeom prst="rect">
                <a:avLst/>
              </a:prstGeom>
              <a:blipFill>
                <a:blip r:embed="rId2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29791BC-E724-2D41-9AF9-0A770F356938}"/>
                  </a:ext>
                </a:extLst>
              </p:cNvPr>
              <p:cNvSpPr txBox="1"/>
              <p:nvPr/>
            </p:nvSpPr>
            <p:spPr>
              <a:xfrm>
                <a:off x="5782912" y="2212242"/>
                <a:ext cx="33665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29791BC-E724-2D41-9AF9-0A770F356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912" y="2212242"/>
                <a:ext cx="336650" cy="30008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200BDB-D871-3C40-9296-21A7AC8DAD01}"/>
                  </a:ext>
                </a:extLst>
              </p:cNvPr>
              <p:cNvSpPr txBox="1"/>
              <p:nvPr/>
            </p:nvSpPr>
            <p:spPr>
              <a:xfrm>
                <a:off x="5752149" y="1930381"/>
                <a:ext cx="33665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200BDB-D871-3C40-9296-21A7AC8DA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149" y="1930381"/>
                <a:ext cx="336650" cy="300082"/>
              </a:xfrm>
              <a:prstGeom prst="rect">
                <a:avLst/>
              </a:prstGeom>
              <a:blipFill>
                <a:blip r:embed="rId26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BF7860-ACF0-954C-8DAA-8A0207EFF995}"/>
                  </a:ext>
                </a:extLst>
              </p:cNvPr>
              <p:cNvSpPr txBox="1"/>
              <p:nvPr/>
            </p:nvSpPr>
            <p:spPr>
              <a:xfrm>
                <a:off x="3919165" y="2744892"/>
                <a:ext cx="336650" cy="304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BF7860-ACF0-954C-8DAA-8A0207EFF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65" y="2744892"/>
                <a:ext cx="336650" cy="304635"/>
              </a:xfrm>
              <a:prstGeom prst="rect">
                <a:avLst/>
              </a:prstGeom>
              <a:blipFill>
                <a:blip r:embed="rId2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C31E666-2B19-8640-87E9-A836DA2C4716}"/>
                  </a:ext>
                </a:extLst>
              </p:cNvPr>
              <p:cNvSpPr txBox="1"/>
              <p:nvPr/>
            </p:nvSpPr>
            <p:spPr>
              <a:xfrm>
                <a:off x="3943179" y="3963765"/>
                <a:ext cx="33665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C31E666-2B19-8640-87E9-A836DA2C4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179" y="3963765"/>
                <a:ext cx="336650" cy="30008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D3C5529F-410A-814D-B06E-5108D724C35F}"/>
              </a:ext>
            </a:extLst>
          </p:cNvPr>
          <p:cNvSpPr/>
          <p:nvPr/>
        </p:nvSpPr>
        <p:spPr>
          <a:xfrm>
            <a:off x="2380860" y="1897315"/>
            <a:ext cx="659894" cy="79394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B8D98A1-903D-F446-BA70-5D45403CBDAE}"/>
              </a:ext>
            </a:extLst>
          </p:cNvPr>
          <p:cNvSpPr/>
          <p:nvPr/>
        </p:nvSpPr>
        <p:spPr>
          <a:xfrm>
            <a:off x="3584588" y="3021892"/>
            <a:ext cx="1005804" cy="603812"/>
          </a:xfrm>
          <a:prstGeom prst="ellipse">
            <a:avLst/>
          </a:prstGeom>
          <a:noFill/>
          <a:ln w="28575"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1F3736-9526-724C-AA1B-5FF6B8B9E81A}"/>
              </a:ext>
            </a:extLst>
          </p:cNvPr>
          <p:cNvSpPr txBox="1"/>
          <p:nvPr/>
        </p:nvSpPr>
        <p:spPr>
          <a:xfrm>
            <a:off x="7105120" y="1534249"/>
            <a:ext cx="1841931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Numerous parameters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3527A6D-C08F-D645-BD4A-A4B0A0516C65}"/>
              </a:ext>
            </a:extLst>
          </p:cNvPr>
          <p:cNvSpPr/>
          <p:nvPr/>
        </p:nvSpPr>
        <p:spPr>
          <a:xfrm>
            <a:off x="5417572" y="1275230"/>
            <a:ext cx="1005804" cy="688295"/>
          </a:xfrm>
          <a:prstGeom prst="ellipse">
            <a:avLst/>
          </a:prstGeom>
          <a:noFill/>
          <a:ln w="28575"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F4697CD-D7CF-1749-962C-07FBB969FCF6}"/>
              </a:ext>
            </a:extLst>
          </p:cNvPr>
          <p:cNvSpPr/>
          <p:nvPr/>
        </p:nvSpPr>
        <p:spPr>
          <a:xfrm>
            <a:off x="3757543" y="3698013"/>
            <a:ext cx="659894" cy="79394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71E28CC-715C-2844-B7EC-DCC90F1F1B91}"/>
              </a:ext>
            </a:extLst>
          </p:cNvPr>
          <p:cNvSpPr/>
          <p:nvPr/>
        </p:nvSpPr>
        <p:spPr>
          <a:xfrm>
            <a:off x="5590527" y="1976519"/>
            <a:ext cx="659894" cy="79394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600D0AD-5964-F34F-87BA-F9368628ED7C}"/>
              </a:ext>
            </a:extLst>
          </p:cNvPr>
          <p:cNvGrpSpPr/>
          <p:nvPr/>
        </p:nvGrpSpPr>
        <p:grpSpPr>
          <a:xfrm>
            <a:off x="1636394" y="3312353"/>
            <a:ext cx="586094" cy="553998"/>
            <a:chOff x="1857955" y="4298446"/>
            <a:chExt cx="781459" cy="738664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56973B18-D6C1-154E-B932-1B47E9603826}"/>
                </a:ext>
              </a:extLst>
            </p:cNvPr>
            <p:cNvSpPr/>
            <p:nvPr/>
          </p:nvSpPr>
          <p:spPr>
            <a:xfrm>
              <a:off x="1857955" y="4334575"/>
              <a:ext cx="781459" cy="67937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BEEE49F-EF11-2E4F-80F8-D3A354796111}"/>
                    </a:ext>
                  </a:extLst>
                </p:cNvPr>
                <p:cNvSpPr txBox="1"/>
                <p:nvPr/>
              </p:nvSpPr>
              <p:spPr>
                <a:xfrm>
                  <a:off x="2048864" y="4298446"/>
                  <a:ext cx="510342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2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BEEE49F-EF11-2E4F-80F8-D3A3547961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8864" y="4298446"/>
                  <a:ext cx="510342" cy="738664"/>
                </a:xfrm>
                <a:prstGeom prst="rect">
                  <a:avLst/>
                </a:prstGeom>
                <a:blipFill>
                  <a:blip r:embed="rId28"/>
                  <a:stretch>
                    <a:fillRect l="-32258" r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477B5BE-6F85-344C-9E66-FEF29B50CED0}"/>
              </a:ext>
            </a:extLst>
          </p:cNvPr>
          <p:cNvSpPr/>
          <p:nvPr/>
        </p:nvSpPr>
        <p:spPr>
          <a:xfrm>
            <a:off x="4117819" y="1633394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AFD1CF8-E3CE-A242-B5B5-706E3186836E}"/>
                  </a:ext>
                </a:extLst>
              </p:cNvPr>
              <p:cNvSpPr txBox="1"/>
              <p:nvPr/>
            </p:nvSpPr>
            <p:spPr>
              <a:xfrm>
                <a:off x="4272732" y="1612007"/>
                <a:ext cx="38275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000" b="1" i="1"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sz="3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AFD1CF8-E3CE-A242-B5B5-706E31868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32" y="1612007"/>
                <a:ext cx="382756" cy="553998"/>
              </a:xfrm>
              <a:prstGeom prst="rect">
                <a:avLst/>
              </a:prstGeom>
              <a:blipFill>
                <a:blip r:embed="rId29"/>
                <a:stretch>
                  <a:fillRect l="-41935" r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D1F5B75-8AEC-5B41-88BB-CB7AA7BA0CBF}"/>
              </a:ext>
            </a:extLst>
          </p:cNvPr>
          <p:cNvSpPr/>
          <p:nvPr/>
        </p:nvSpPr>
        <p:spPr>
          <a:xfrm>
            <a:off x="6792528" y="3319609"/>
            <a:ext cx="586094" cy="5095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D73C2DB-7BA2-1243-8317-CF3A57502CCD}"/>
                  </a:ext>
                </a:extLst>
              </p:cNvPr>
              <p:cNvSpPr txBox="1"/>
              <p:nvPr/>
            </p:nvSpPr>
            <p:spPr>
              <a:xfrm>
                <a:off x="6935287" y="3329841"/>
                <a:ext cx="38275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000" b="1" i="1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D73C2DB-7BA2-1243-8317-CF3A57502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287" y="3329841"/>
                <a:ext cx="382756" cy="553998"/>
              </a:xfrm>
              <a:prstGeom prst="rect">
                <a:avLst/>
              </a:prstGeom>
              <a:blipFill>
                <a:blip r:embed="rId30"/>
                <a:stretch>
                  <a:fillRect l="-30000" r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itle 1">
            <a:extLst>
              <a:ext uri="{FF2B5EF4-FFF2-40B4-BE49-F238E27FC236}">
                <a16:creationId xmlns:a16="http://schemas.microsoft.com/office/drawing/2014/main" id="{A645C52F-0772-6F4B-96EC-78AEB045BE96}"/>
              </a:ext>
            </a:extLst>
          </p:cNvPr>
          <p:cNvSpPr txBox="1">
            <a:spLocks/>
          </p:cNvSpPr>
          <p:nvPr/>
        </p:nvSpPr>
        <p:spPr>
          <a:xfrm>
            <a:off x="10144" y="130442"/>
            <a:ext cx="9123712" cy="656460"/>
          </a:xfrm>
        </p:spPr>
        <p:txBody>
          <a:bodyPr anchor="b"/>
          <a:lstStyle>
            <a:lvl1pPr algn="ctr" defTabSz="4572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Pairwise Mediation 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D63E887-1F37-7D43-8C36-2BC9A32033B3}"/>
                  </a:ext>
                </a:extLst>
              </p:cNvPr>
              <p:cNvSpPr txBox="1"/>
              <p:nvPr/>
            </p:nvSpPr>
            <p:spPr>
              <a:xfrm>
                <a:off x="1236084" y="3932513"/>
                <a:ext cx="13867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variables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D63E887-1F37-7D43-8C36-2BC9A3203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84" y="3932513"/>
                <a:ext cx="1386713" cy="369332"/>
              </a:xfrm>
              <a:prstGeom prst="rect">
                <a:avLst/>
              </a:prstGeom>
              <a:blipFill>
                <a:blip r:embed="rId31"/>
                <a:stretch>
                  <a:fillRect l="-90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6883FD9-2A35-2049-A715-A9D85015E153}"/>
                  </a:ext>
                </a:extLst>
              </p:cNvPr>
              <p:cNvSpPr txBox="1"/>
              <p:nvPr/>
            </p:nvSpPr>
            <p:spPr>
              <a:xfrm>
                <a:off x="3674453" y="1227462"/>
                <a:ext cx="15372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variables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6883FD9-2A35-2049-A715-A9D85015E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453" y="1227462"/>
                <a:ext cx="1537261" cy="400110"/>
              </a:xfrm>
              <a:prstGeom prst="rect">
                <a:avLst/>
              </a:prstGeom>
              <a:blipFill>
                <a:blip r:embed="rId32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22BCDE7-2EB5-AD48-975B-C66E2CCB5CCF}"/>
                  </a:ext>
                </a:extLst>
              </p:cNvPr>
              <p:cNvSpPr txBox="1"/>
              <p:nvPr/>
            </p:nvSpPr>
            <p:spPr>
              <a:xfrm>
                <a:off x="3905503" y="3039185"/>
                <a:ext cx="336650" cy="304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22BCDE7-2EB5-AD48-975B-C66E2CCB5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503" y="3039185"/>
                <a:ext cx="336650" cy="304635"/>
              </a:xfrm>
              <a:prstGeom prst="rect">
                <a:avLst/>
              </a:prstGeom>
              <a:blipFill>
                <a:blip r:embed="rId3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2F65A1C-F888-E140-A518-D89CA39CCFA0}"/>
                  </a:ext>
                </a:extLst>
              </p:cNvPr>
              <p:cNvSpPr txBox="1"/>
              <p:nvPr/>
            </p:nvSpPr>
            <p:spPr>
              <a:xfrm>
                <a:off x="3898118" y="3333478"/>
                <a:ext cx="336650" cy="304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2F65A1C-F888-E140-A518-D89CA39CC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118" y="3333478"/>
                <a:ext cx="336650" cy="304635"/>
              </a:xfrm>
              <a:prstGeom prst="rect">
                <a:avLst/>
              </a:prstGeom>
              <a:blipFill>
                <a:blip r:embed="rId3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302A9BE-F8DE-4F46-BD15-B9A6FD23CC9C}"/>
                  </a:ext>
                </a:extLst>
              </p:cNvPr>
              <p:cNvSpPr txBox="1"/>
              <p:nvPr/>
            </p:nvSpPr>
            <p:spPr>
              <a:xfrm>
                <a:off x="3892760" y="3698013"/>
                <a:ext cx="336650" cy="304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302A9BE-F8DE-4F46-BD15-B9A6FD23C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760" y="3698013"/>
                <a:ext cx="336650" cy="304635"/>
              </a:xfrm>
              <a:prstGeom prst="rect">
                <a:avLst/>
              </a:prstGeom>
              <a:blipFill>
                <a:blip r:embed="rId3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21FE75A-0DE4-1947-AC8A-50ECE0D679C1}"/>
                  </a:ext>
                </a:extLst>
              </p:cNvPr>
              <p:cNvSpPr txBox="1"/>
              <p:nvPr/>
            </p:nvSpPr>
            <p:spPr>
              <a:xfrm>
                <a:off x="3909241" y="4152031"/>
                <a:ext cx="336650" cy="318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21FE75A-0DE4-1947-AC8A-50ECE0D6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241" y="4152031"/>
                <a:ext cx="336650" cy="318677"/>
              </a:xfrm>
              <a:prstGeom prst="rect">
                <a:avLst/>
              </a:prstGeom>
              <a:blipFill>
                <a:blip r:embed="rId36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87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1" grpId="0" animBg="1"/>
      <p:bldP spid="42" grpId="0" animBg="1"/>
      <p:bldP spid="44" grpId="0" animBg="1"/>
      <p:bldP spid="45" grpId="0" animBg="1"/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0C9298E-1170-9F43-B8F8-37CCE201451B}"/>
              </a:ext>
            </a:extLst>
          </p:cNvPr>
          <p:cNvSpPr/>
          <p:nvPr/>
        </p:nvSpPr>
        <p:spPr>
          <a:xfrm>
            <a:off x="3399172" y="2522952"/>
            <a:ext cx="566159" cy="56794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B7A21-0C79-6A49-89AD-19924D6EB408}"/>
                  </a:ext>
                </a:extLst>
              </p:cNvPr>
              <p:cNvSpPr txBox="1"/>
              <p:nvPr/>
            </p:nvSpPr>
            <p:spPr>
              <a:xfrm>
                <a:off x="3460970" y="2629102"/>
                <a:ext cx="4425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B7A21-0C79-6A49-89AD-19924D6EB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970" y="2629102"/>
                <a:ext cx="442562" cy="369332"/>
              </a:xfrm>
              <a:prstGeom prst="rect">
                <a:avLst/>
              </a:prstGeom>
              <a:blipFill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08D5F45F-9CBB-2D42-96AD-B34D794144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7" b="6314"/>
          <a:stretch/>
        </p:blipFill>
        <p:spPr>
          <a:xfrm>
            <a:off x="5635525" y="1121770"/>
            <a:ext cx="2504749" cy="17245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6E96A89-A129-854F-ACEF-004B364CE906}"/>
              </a:ext>
            </a:extLst>
          </p:cNvPr>
          <p:cNvSpPr/>
          <p:nvPr/>
        </p:nvSpPr>
        <p:spPr>
          <a:xfrm>
            <a:off x="3950416" y="3175131"/>
            <a:ext cx="566159" cy="567943"/>
          </a:xfrm>
          <a:prstGeom prst="ellipse">
            <a:avLst/>
          </a:prstGeom>
          <a:solidFill>
            <a:srgbClr val="D9F0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792304-57D2-D445-BB7A-637662CCE612}"/>
                  </a:ext>
                </a:extLst>
              </p:cNvPr>
              <p:cNvSpPr txBox="1"/>
              <p:nvPr/>
            </p:nvSpPr>
            <p:spPr>
              <a:xfrm>
                <a:off x="4012215" y="3281281"/>
                <a:ext cx="4425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792304-57D2-D445-BB7A-637662CCE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215" y="3281281"/>
                <a:ext cx="442562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1DF90898-485E-2C44-8D4E-A8D8B78AB4AF}"/>
              </a:ext>
            </a:extLst>
          </p:cNvPr>
          <p:cNvSpPr/>
          <p:nvPr/>
        </p:nvSpPr>
        <p:spPr>
          <a:xfrm>
            <a:off x="4536830" y="3890720"/>
            <a:ext cx="566159" cy="567943"/>
          </a:xfrm>
          <a:prstGeom prst="ellipse">
            <a:avLst/>
          </a:prstGeom>
          <a:solidFill>
            <a:srgbClr val="FCF1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C76D54-9EBB-4146-AD36-ED08EF504A5A}"/>
                  </a:ext>
                </a:extLst>
              </p:cNvPr>
              <p:cNvSpPr txBox="1"/>
              <p:nvPr/>
            </p:nvSpPr>
            <p:spPr>
              <a:xfrm>
                <a:off x="4598629" y="3996870"/>
                <a:ext cx="4425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C76D54-9EBB-4146-AD36-ED08EF504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629" y="3996870"/>
                <a:ext cx="442562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EB5368-FD86-E341-BF39-0C22337AC129}"/>
              </a:ext>
            </a:extLst>
          </p:cNvPr>
          <p:cNvCxnSpPr>
            <a:cxnSpLocks/>
          </p:cNvCxnSpPr>
          <p:nvPr/>
        </p:nvCxnSpPr>
        <p:spPr>
          <a:xfrm flipV="1">
            <a:off x="2264018" y="2921223"/>
            <a:ext cx="1135154" cy="727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48C24F-A794-D940-8787-2C3375D061CB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264019" y="3459102"/>
            <a:ext cx="1686398" cy="189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FA9792-54FA-194D-9825-05C28C628660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2264018" y="3648346"/>
            <a:ext cx="2272812" cy="5263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075FCE-78DE-5644-B3E8-A3D979F61916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3965331" y="2806923"/>
            <a:ext cx="2492620" cy="727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F95386-D356-8E41-99A0-11BDA836327E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4516575" y="3459102"/>
            <a:ext cx="1941375" cy="74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FC7FA4-54FA-0342-8900-69F92EF49FA3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5102989" y="3534046"/>
            <a:ext cx="1354961" cy="6406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93BC1F-5A2A-B941-8BD9-F088C88CF4CF}"/>
              </a:ext>
            </a:extLst>
          </p:cNvPr>
          <p:cNvCxnSpPr>
            <a:cxnSpLocks/>
          </p:cNvCxnSpPr>
          <p:nvPr/>
        </p:nvCxnSpPr>
        <p:spPr>
          <a:xfrm flipV="1">
            <a:off x="3903532" y="2082671"/>
            <a:ext cx="176099" cy="5464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FC57C7-6832-3D40-ABB5-F7A59910609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233496" y="2087110"/>
            <a:ext cx="42470" cy="10880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B66455-D372-CB4C-9FCA-A07F55AB59B6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510966" y="2137941"/>
            <a:ext cx="308944" cy="1752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C8F5EA5-E19F-7940-9FA8-3F7A5DF7D3D9}"/>
              </a:ext>
            </a:extLst>
          </p:cNvPr>
          <p:cNvSpPr txBox="1"/>
          <p:nvPr/>
        </p:nvSpPr>
        <p:spPr>
          <a:xfrm>
            <a:off x="2110154" y="2049830"/>
            <a:ext cx="977764" cy="6463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Latent cluster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7F0DC1-28C9-9449-B238-AF2A399143CC}"/>
              </a:ext>
            </a:extLst>
          </p:cNvPr>
          <p:cNvGrpSpPr/>
          <p:nvPr/>
        </p:nvGrpSpPr>
        <p:grpSpPr>
          <a:xfrm>
            <a:off x="1636394" y="3312353"/>
            <a:ext cx="586094" cy="553998"/>
            <a:chOff x="1857955" y="4298446"/>
            <a:chExt cx="781459" cy="738664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3E2BD895-9637-524C-8132-B4479AA99D03}"/>
                </a:ext>
              </a:extLst>
            </p:cNvPr>
            <p:cNvSpPr/>
            <p:nvPr/>
          </p:nvSpPr>
          <p:spPr>
            <a:xfrm>
              <a:off x="1857955" y="4334575"/>
              <a:ext cx="781459" cy="67937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62E223C-ED99-8A44-ACD6-B40078E1A76F}"/>
                    </a:ext>
                  </a:extLst>
                </p:cNvPr>
                <p:cNvSpPr txBox="1"/>
                <p:nvPr/>
              </p:nvSpPr>
              <p:spPr>
                <a:xfrm>
                  <a:off x="2048864" y="4298446"/>
                  <a:ext cx="510342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2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62E223C-ED99-8A44-ACD6-B40078E1A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8864" y="4298446"/>
                  <a:ext cx="510342" cy="738664"/>
                </a:xfrm>
                <a:prstGeom prst="rect">
                  <a:avLst/>
                </a:prstGeom>
                <a:blipFill>
                  <a:blip r:embed="rId6"/>
                  <a:stretch>
                    <a:fillRect l="-32258" r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BA74D84-0197-2144-94FD-DF2CE0EE39C5}"/>
              </a:ext>
            </a:extLst>
          </p:cNvPr>
          <p:cNvSpPr/>
          <p:nvPr/>
        </p:nvSpPr>
        <p:spPr>
          <a:xfrm>
            <a:off x="4024375" y="1545457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93995A-64E5-7749-A36C-A39702FE2515}"/>
                  </a:ext>
                </a:extLst>
              </p:cNvPr>
              <p:cNvSpPr txBox="1"/>
              <p:nvPr/>
            </p:nvSpPr>
            <p:spPr>
              <a:xfrm>
                <a:off x="4179288" y="1524070"/>
                <a:ext cx="38275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000" b="1" i="1"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sz="3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93995A-64E5-7749-A36C-A39702FE2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288" y="1524070"/>
                <a:ext cx="382756" cy="553998"/>
              </a:xfrm>
              <a:prstGeom prst="rect">
                <a:avLst/>
              </a:prstGeom>
              <a:blipFill>
                <a:blip r:embed="rId7"/>
                <a:stretch>
                  <a:fillRect l="-45161" r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AF9D434-B604-3243-95AF-F80159D30379}"/>
              </a:ext>
            </a:extLst>
          </p:cNvPr>
          <p:cNvSpPr/>
          <p:nvPr/>
        </p:nvSpPr>
        <p:spPr>
          <a:xfrm>
            <a:off x="6519748" y="3302119"/>
            <a:ext cx="586094" cy="5095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5240B78-6E79-944E-910F-DF749E795B09}"/>
                  </a:ext>
                </a:extLst>
              </p:cNvPr>
              <p:cNvSpPr txBox="1"/>
              <p:nvPr/>
            </p:nvSpPr>
            <p:spPr>
              <a:xfrm>
                <a:off x="6662508" y="3312350"/>
                <a:ext cx="38275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000" b="1" i="1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5240B78-6E79-944E-910F-DF749E795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508" y="3312350"/>
                <a:ext cx="382756" cy="553998"/>
              </a:xfrm>
              <a:prstGeom prst="rect">
                <a:avLst/>
              </a:prstGeom>
              <a:blipFill>
                <a:blip r:embed="rId8"/>
                <a:stretch>
                  <a:fillRect l="-29032" r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416AB0D8-B6A1-434E-9D0F-86F1E12FDE30}"/>
              </a:ext>
            </a:extLst>
          </p:cNvPr>
          <p:cNvSpPr txBox="1"/>
          <p:nvPr/>
        </p:nvSpPr>
        <p:spPr>
          <a:xfrm>
            <a:off x="6117668" y="2856529"/>
            <a:ext cx="14648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Omics feature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650F8-7BFA-9948-9A9A-E9542A0F9EF8}"/>
              </a:ext>
            </a:extLst>
          </p:cNvPr>
          <p:cNvSpPr txBox="1"/>
          <p:nvPr/>
        </p:nvSpPr>
        <p:spPr>
          <a:xfrm rot="16200000">
            <a:off x="4627520" y="1689006"/>
            <a:ext cx="14345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Omics feature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DE4341-AFBF-5E4B-9226-3116222A2061}"/>
              </a:ext>
            </a:extLst>
          </p:cNvPr>
          <p:cNvSpPr txBox="1"/>
          <p:nvPr/>
        </p:nvSpPr>
        <p:spPr>
          <a:xfrm>
            <a:off x="333952" y="900960"/>
            <a:ext cx="4485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Idea: combine mediation type analysis with clustering analysis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4DC25D2-38E7-724B-A696-9F6AA339014A}"/>
              </a:ext>
            </a:extLst>
          </p:cNvPr>
          <p:cNvSpPr txBox="1">
            <a:spLocks/>
          </p:cNvSpPr>
          <p:nvPr/>
        </p:nvSpPr>
        <p:spPr>
          <a:xfrm>
            <a:off x="10144" y="130442"/>
            <a:ext cx="9123712" cy="656460"/>
          </a:xfrm>
        </p:spPr>
        <p:txBody>
          <a:bodyPr anchor="b"/>
          <a:lstStyle>
            <a:lvl1pPr algn="ctr" defTabSz="4572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 Clustering</a:t>
            </a:r>
          </a:p>
        </p:txBody>
      </p:sp>
    </p:spTree>
    <p:extLst>
      <p:ext uri="{BB962C8B-B14F-4D97-AF65-F5344CB8AC3E}">
        <p14:creationId xmlns:p14="http://schemas.microsoft.com/office/powerpoint/2010/main" val="279258888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65358</TotalTime>
  <Words>1100</Words>
  <Application>Microsoft Macintosh PowerPoint</Application>
  <PresentationFormat>On-screen Show (16:9)</PresentationFormat>
  <Paragraphs>325</Paragraphs>
  <Slides>32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Cambria Math</vt:lpstr>
      <vt:lpstr>1_Office Theme</vt:lpstr>
      <vt:lpstr>PowerPoint Presentation</vt:lpstr>
      <vt:lpstr>PowerPoint Presentation</vt:lpstr>
      <vt:lpstr>High Dimensional Mediation</vt:lpstr>
      <vt:lpstr>Estimate Latent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LUCID: Joint Modeling via a Latent Cluster </vt:lpstr>
      <vt:lpstr>LUCID: Joint Modeling via a Latent Cluster </vt:lpstr>
      <vt:lpstr>LUCID: Joint Modeling via a Latent Cluster </vt:lpstr>
      <vt:lpstr>LUCID: Joint Modeling via a Latent Cluster </vt:lpstr>
      <vt:lpstr>LUCID: Joint Modeling via a Latent Cluster </vt:lpstr>
      <vt:lpstr>LUCID: Joint Modeling via a Latent Cluster </vt:lpstr>
      <vt:lpstr>LUCID: Joint Modeling via a Latent Cluster </vt:lpstr>
      <vt:lpstr>Features of LUCID</vt:lpstr>
      <vt:lpstr>Additional Features of LUCID</vt:lpstr>
      <vt:lpstr>Simulation Example</vt:lpstr>
      <vt:lpstr>Varying Biomarker Effects</vt:lpstr>
      <vt:lpstr>Varying Genetic Effects</vt:lpstr>
      <vt:lpstr>LUCIDus R Package</vt:lpstr>
      <vt:lpstr>Multiomic Mediation Framework For Precision Environmental Health</vt:lpstr>
      <vt:lpstr>Multiomic Mediation Framework For Precision Environmental Health</vt:lpstr>
      <vt:lpstr>Multiomic Mediation Framework For Precision Environmental Health</vt:lpstr>
      <vt:lpstr>Multiomic Mediation Framework For Precision Environmental Health</vt:lpstr>
      <vt:lpstr>Multiomic Mediation Framework For Precision Environmental Health</vt:lpstr>
      <vt:lpstr>LUCID - Component Effects, Clusters, Omic Profiles</vt:lpstr>
      <vt:lpstr>PowerPoint Presentation</vt:lpstr>
      <vt:lpstr>PowerPoint Presentation</vt:lpstr>
      <vt:lpstr>PowerPoint Presentation</vt:lpstr>
    </vt:vector>
  </TitlesOfParts>
  <Company>ZM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Zenaida Mendoza</dc:creator>
  <cp:lastModifiedBy>David V. Conti</cp:lastModifiedBy>
  <cp:revision>1644</cp:revision>
  <cp:lastPrinted>2021-06-04T01:29:19Z</cp:lastPrinted>
  <dcterms:created xsi:type="dcterms:W3CDTF">2017-08-10T22:08:10Z</dcterms:created>
  <dcterms:modified xsi:type="dcterms:W3CDTF">2025-05-30T15:12:23Z</dcterms:modified>
</cp:coreProperties>
</file>